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8102600" cy="6070600"/>
  <p:notesSz cx="8102600" cy="60706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05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7695" y="1881886"/>
            <a:ext cx="6887210" cy="127482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15390" y="3399536"/>
            <a:ext cx="5671820" cy="1517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05050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05050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05130" y="1396238"/>
            <a:ext cx="3524631" cy="40065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172839" y="1396238"/>
            <a:ext cx="3524631" cy="40065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800" y="1447800"/>
            <a:ext cx="4610100" cy="22225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0" y="342900"/>
            <a:ext cx="749300" cy="10160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618229" y="370628"/>
            <a:ext cx="1398905" cy="0"/>
          </a:xfrm>
          <a:custGeom>
            <a:avLst/>
            <a:gdLst/>
            <a:ahLst/>
            <a:cxnLst/>
            <a:rect l="l" t="t" r="r" b="b"/>
            <a:pathLst>
              <a:path w="1398904">
                <a:moveTo>
                  <a:pt x="0" y="0"/>
                </a:moveTo>
                <a:lnTo>
                  <a:pt x="1398692" y="0"/>
                </a:lnTo>
              </a:path>
            </a:pathLst>
          </a:custGeom>
          <a:ln w="3175">
            <a:solidFill>
              <a:srgbClr val="3B90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30283" y="370628"/>
            <a:ext cx="1626870" cy="0"/>
          </a:xfrm>
          <a:custGeom>
            <a:avLst/>
            <a:gdLst/>
            <a:ahLst/>
            <a:cxnLst/>
            <a:rect l="l" t="t" r="r" b="b"/>
            <a:pathLst>
              <a:path w="1626870">
                <a:moveTo>
                  <a:pt x="0" y="0"/>
                </a:moveTo>
                <a:lnTo>
                  <a:pt x="1626869" y="0"/>
                </a:lnTo>
              </a:path>
            </a:pathLst>
          </a:custGeom>
          <a:ln w="3175">
            <a:solidFill>
              <a:srgbClr val="3B90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59" y="219427"/>
            <a:ext cx="5909945" cy="707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9131" y="1921404"/>
            <a:ext cx="4647565" cy="3592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050505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754884" y="5645658"/>
            <a:ext cx="2592832" cy="303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5130" y="5645658"/>
            <a:ext cx="1863598" cy="303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833872" y="5645658"/>
            <a:ext cx="1863598" cy="303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g"/><Relationship Id="rId3" Type="http://schemas.openxmlformats.org/officeDocument/2006/relationships/image" Target="../media/image34.png"/><Relationship Id="rId7" Type="http://schemas.openxmlformats.org/officeDocument/2006/relationships/image" Target="../media/image38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3.png"/><Relationship Id="rId5" Type="http://schemas.openxmlformats.org/officeDocument/2006/relationships/image" Target="../media/image36.jpg"/><Relationship Id="rId10" Type="http://schemas.openxmlformats.org/officeDocument/2006/relationships/image" Target="../media/image41.jpg"/><Relationship Id="rId4" Type="http://schemas.openxmlformats.org/officeDocument/2006/relationships/image" Target="../media/image35.png"/><Relationship Id="rId9" Type="http://schemas.openxmlformats.org/officeDocument/2006/relationships/image" Target="../media/image4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1776" y="836312"/>
            <a:ext cx="7891780" cy="232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77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124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124" b="1" dirty="0">
                <a:solidFill>
                  <a:srgbClr val="000000"/>
                </a:solidFill>
                <a:latin typeface="Cambria" panose="02040503050406030204" pitchFamily="18" charset="0"/>
              </a:rPr>
              <a:t>Course Name- </a:t>
            </a:r>
            <a:r>
              <a:rPr lang="en-US" sz="2124" dirty="0">
                <a:solidFill>
                  <a:srgbClr val="000000"/>
                </a:solidFill>
                <a:latin typeface="Cambria" panose="02040503050406030204" pitchFamily="18" charset="0"/>
              </a:rPr>
              <a:t>Production Technology for Ornamental Crops, MAP and Landscaping </a:t>
            </a:r>
          </a:p>
          <a:p>
            <a:pPr>
              <a:lnSpc>
                <a:spcPct val="200000"/>
              </a:lnSpc>
            </a:pPr>
            <a:r>
              <a:rPr lang="en-US" sz="2124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124" smtClean="0">
                <a:solidFill>
                  <a:srgbClr val="000000"/>
                </a:solidFill>
                <a:latin typeface="Cambria" panose="02040503050406030204" pitchFamily="18" charset="0"/>
              </a:rPr>
              <a:t>    </a:t>
            </a:r>
            <a:r>
              <a:rPr lang="en-US" sz="2124" b="1" smtClean="0">
                <a:solidFill>
                  <a:srgbClr val="000000"/>
                </a:solidFill>
                <a:latin typeface="Cambria" panose="02040503050406030204" pitchFamily="18" charset="0"/>
              </a:rPr>
              <a:t>Course </a:t>
            </a:r>
            <a:r>
              <a:rPr lang="en-US" sz="2124" b="1" dirty="0">
                <a:solidFill>
                  <a:srgbClr val="000000"/>
                </a:solidFill>
                <a:latin typeface="Cambria" panose="02040503050406030204" pitchFamily="18" charset="0"/>
              </a:rPr>
              <a:t>Code- </a:t>
            </a:r>
            <a:r>
              <a:rPr lang="en-US" sz="2124" dirty="0">
                <a:solidFill>
                  <a:srgbClr val="000000"/>
                </a:solidFill>
                <a:latin typeface="Cambria" panose="02040503050406030204" pitchFamily="18" charset="0"/>
              </a:rPr>
              <a:t>20014400</a:t>
            </a:r>
            <a:endParaRPr lang="en-US" sz="2124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642" y="0"/>
            <a:ext cx="1327724" cy="66861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4" y="5519614"/>
            <a:ext cx="8094132" cy="5509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2793807" y="3574909"/>
            <a:ext cx="4756430" cy="419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124" dirty="0">
                <a:latin typeface="Cambria" panose="02040503050406030204" pitchFamily="18" charset="0"/>
              </a:rPr>
              <a:t>Presented By- </a:t>
            </a:r>
            <a:r>
              <a:rPr lang="en-IN" sz="2124" dirty="0" err="1">
                <a:latin typeface="Cambria" panose="02040503050406030204" pitchFamily="18" charset="0"/>
              </a:rPr>
              <a:t>Dr.</a:t>
            </a:r>
            <a:r>
              <a:rPr lang="en-IN" sz="2124" dirty="0">
                <a:latin typeface="Cambria" panose="02040503050406030204" pitchFamily="18" charset="0"/>
              </a:rPr>
              <a:t> Mahendra  Kr. </a:t>
            </a:r>
            <a:r>
              <a:rPr lang="en-IN" sz="2124" dirty="0" err="1">
                <a:latin typeface="Cambria" panose="02040503050406030204" pitchFamily="18" charset="0"/>
              </a:rPr>
              <a:t>Yadav</a:t>
            </a:r>
            <a:r>
              <a:rPr lang="en-IN" sz="2124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830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75300" y="3733800"/>
            <a:ext cx="1765300" cy="14859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6400" y="1435100"/>
            <a:ext cx="1841500" cy="17018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3700" y="228600"/>
            <a:ext cx="7327900" cy="8509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403013" y="1181100"/>
            <a:ext cx="4726940" cy="4513580"/>
            <a:chOff x="403013" y="1181100"/>
            <a:chExt cx="4726940" cy="4513580"/>
          </a:xfrm>
        </p:grpSpPr>
        <p:sp>
          <p:nvSpPr>
            <p:cNvPr id="6" name="object 6"/>
            <p:cNvSpPr/>
            <p:nvPr/>
          </p:nvSpPr>
          <p:spPr>
            <a:xfrm>
              <a:off x="404494" y="1181100"/>
              <a:ext cx="0" cy="4498340"/>
            </a:xfrm>
            <a:custGeom>
              <a:avLst/>
              <a:gdLst/>
              <a:ahLst/>
              <a:cxnLst/>
              <a:rect l="l" t="t" r="r" b="b"/>
              <a:pathLst>
                <a:path h="4498340">
                  <a:moveTo>
                    <a:pt x="0" y="4498338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14866" y="5692775"/>
              <a:ext cx="4714875" cy="0"/>
            </a:xfrm>
            <a:custGeom>
              <a:avLst/>
              <a:gdLst/>
              <a:ahLst/>
              <a:cxnLst/>
              <a:rect l="l" t="t" r="r" b="b"/>
              <a:pathLst>
                <a:path w="4714875">
                  <a:moveTo>
                    <a:pt x="0" y="0"/>
                  </a:moveTo>
                  <a:lnTo>
                    <a:pt x="4714662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3235960" y="1132204"/>
            <a:ext cx="424180" cy="0"/>
          </a:xfrm>
          <a:custGeom>
            <a:avLst/>
            <a:gdLst/>
            <a:ahLst/>
            <a:cxnLst/>
            <a:rect l="l" t="t" r="r" b="b"/>
            <a:pathLst>
              <a:path w="424179">
                <a:moveTo>
                  <a:pt x="0" y="0"/>
                </a:moveTo>
                <a:lnTo>
                  <a:pt x="4237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82808" y="1213026"/>
            <a:ext cx="455612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5110" indent="-232410">
              <a:lnSpc>
                <a:spcPct val="100000"/>
              </a:lnSpc>
              <a:spcBef>
                <a:spcPts val="95"/>
              </a:spcBef>
              <a:buClr>
                <a:srgbClr val="3AC1C3"/>
              </a:buClr>
              <a:buChar char="•"/>
              <a:tabLst>
                <a:tab pos="245110" algn="l"/>
                <a:tab pos="1998980" algn="l"/>
                <a:tab pos="3079115" algn="l"/>
                <a:tab pos="3426460" algn="l"/>
              </a:tabLst>
            </a:pPr>
            <a:r>
              <a:rPr sz="1800" spc="-10" dirty="0">
                <a:latin typeface="Times New Roman"/>
                <a:cs typeface="Times New Roman"/>
              </a:rPr>
              <a:t>Commercially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-10" dirty="0">
                <a:solidFill>
                  <a:srgbClr val="030303"/>
                </a:solidFill>
                <a:latin typeface="Times New Roman"/>
                <a:cs typeface="Times New Roman"/>
              </a:rPr>
              <a:t>gladiolus</a:t>
            </a:r>
            <a:r>
              <a:rPr sz="1800" dirty="0">
                <a:solidFill>
                  <a:srgbClr val="030303"/>
                </a:solidFill>
                <a:latin typeface="Times New Roman"/>
                <a:cs typeface="Times New Roman"/>
              </a:rPr>
              <a:t>	</a:t>
            </a:r>
            <a:r>
              <a:rPr sz="1800" spc="-25" dirty="0">
                <a:solidFill>
                  <a:srgbClr val="001A0E"/>
                </a:solidFill>
                <a:latin typeface="Times New Roman"/>
                <a:cs typeface="Times New Roman"/>
              </a:rPr>
              <a:t>is</a:t>
            </a:r>
            <a:r>
              <a:rPr sz="1800" dirty="0">
                <a:solidFill>
                  <a:srgbClr val="001A0E"/>
                </a:solidFill>
                <a:latin typeface="Times New Roman"/>
                <a:cs typeface="Times New Roman"/>
              </a:rPr>
              <a:t>	</a:t>
            </a:r>
            <a:r>
              <a:rPr sz="1800" spc="-10" dirty="0">
                <a:latin typeface="Times New Roman"/>
                <a:cs typeface="Times New Roman"/>
              </a:rPr>
              <a:t>vegetatively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724723" y="1581679"/>
            <a:ext cx="3785235" cy="314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dirty="0">
                <a:latin typeface="Times New Roman"/>
                <a:cs typeface="Times New Roman"/>
              </a:rPr>
              <a:t>propagated</a:t>
            </a:r>
            <a:r>
              <a:rPr sz="1900" spc="235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1F1F1F"/>
                </a:solidFill>
                <a:latin typeface="Times New Roman"/>
                <a:cs typeface="Times New Roman"/>
              </a:rPr>
              <a:t>through</a:t>
            </a:r>
            <a:r>
              <a:rPr sz="1900" spc="-5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corm</a:t>
            </a:r>
            <a:r>
              <a:rPr sz="1900" spc="-85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75897E"/>
                </a:solidFill>
                <a:latin typeface="Times New Roman"/>
                <a:cs typeface="Times New Roman"/>
              </a:rPr>
              <a:t>and</a:t>
            </a:r>
            <a:r>
              <a:rPr sz="1900" spc="-10" dirty="0">
                <a:solidFill>
                  <a:srgbClr val="75897E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cormels.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 marR="73025" indent="-233679" algn="just">
              <a:lnSpc>
                <a:spcPct val="131600"/>
              </a:lnSpc>
              <a:spcBef>
                <a:spcPts val="100"/>
              </a:spcBef>
              <a:buChar char="•"/>
              <a:tabLst>
                <a:tab pos="248920" algn="l"/>
                <a:tab pos="264795" algn="l"/>
              </a:tabLst>
            </a:pPr>
            <a:r>
              <a:rPr dirty="0">
                <a:solidFill>
                  <a:srgbClr val="0ED6DD"/>
                </a:solidFill>
              </a:rPr>
              <a:t>	</a:t>
            </a:r>
            <a:r>
              <a:rPr dirty="0">
                <a:solidFill>
                  <a:srgbClr val="181818"/>
                </a:solidFill>
              </a:rPr>
              <a:t>For</a:t>
            </a:r>
            <a:r>
              <a:rPr spc="390" dirty="0">
                <a:solidFill>
                  <a:srgbClr val="181818"/>
                </a:solidFill>
              </a:rPr>
              <a:t>  </a:t>
            </a:r>
            <a:r>
              <a:rPr dirty="0">
                <a:solidFill>
                  <a:srgbClr val="030303"/>
                </a:solidFill>
              </a:rPr>
              <a:t>cutflower</a:t>
            </a:r>
            <a:r>
              <a:rPr spc="475" dirty="0">
                <a:solidFill>
                  <a:srgbClr val="030303"/>
                </a:solidFill>
              </a:rPr>
              <a:t>  </a:t>
            </a:r>
            <a:r>
              <a:rPr dirty="0">
                <a:solidFill>
                  <a:srgbClr val="608E79"/>
                </a:solidFill>
              </a:rPr>
              <a:t>production</a:t>
            </a:r>
            <a:r>
              <a:rPr spc="495" dirty="0">
                <a:solidFill>
                  <a:srgbClr val="608E79"/>
                </a:solidFill>
              </a:rPr>
              <a:t>  </a:t>
            </a:r>
            <a:r>
              <a:rPr dirty="0"/>
              <a:t>gladiolus</a:t>
            </a:r>
            <a:r>
              <a:rPr spc="480" dirty="0"/>
              <a:t>  </a:t>
            </a:r>
            <a:r>
              <a:rPr spc="-25" dirty="0"/>
              <a:t>is </a:t>
            </a:r>
            <a:r>
              <a:rPr dirty="0"/>
              <a:t>propagated</a:t>
            </a:r>
            <a:r>
              <a:rPr spc="30" dirty="0"/>
              <a:t> </a:t>
            </a:r>
            <a:r>
              <a:rPr spc="-150" dirty="0">
                <a:solidFill>
                  <a:srgbClr val="1F1F1F"/>
                </a:solidFill>
              </a:rPr>
              <a:t>by</a:t>
            </a:r>
            <a:r>
              <a:rPr spc="30" dirty="0">
                <a:solidFill>
                  <a:srgbClr val="1F1F1F"/>
                </a:solidFill>
              </a:rPr>
              <a:t> </a:t>
            </a:r>
            <a:r>
              <a:rPr dirty="0">
                <a:solidFill>
                  <a:srgbClr val="00210F"/>
                </a:solidFill>
              </a:rPr>
              <a:t>corms</a:t>
            </a:r>
            <a:r>
              <a:rPr spc="105" dirty="0">
                <a:solidFill>
                  <a:srgbClr val="00210F"/>
                </a:solidFill>
              </a:rPr>
              <a:t> </a:t>
            </a:r>
            <a:r>
              <a:rPr spc="-40" dirty="0">
                <a:solidFill>
                  <a:srgbClr val="001300"/>
                </a:solidFill>
              </a:rPr>
              <a:t>however</a:t>
            </a:r>
            <a:r>
              <a:rPr spc="25" dirty="0">
                <a:solidFill>
                  <a:srgbClr val="001300"/>
                </a:solidFill>
              </a:rPr>
              <a:t> </a:t>
            </a:r>
            <a:r>
              <a:rPr spc="-45" dirty="0">
                <a:solidFill>
                  <a:srgbClr val="001300"/>
                </a:solidFill>
              </a:rPr>
              <a:t>for</a:t>
            </a:r>
            <a:r>
              <a:rPr spc="-75" dirty="0">
                <a:solidFill>
                  <a:srgbClr val="0013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generation </a:t>
            </a:r>
            <a:r>
              <a:rPr dirty="0">
                <a:solidFill>
                  <a:srgbClr val="7B9A90"/>
                </a:solidFill>
              </a:rPr>
              <a:t>of</a:t>
            </a:r>
            <a:r>
              <a:rPr spc="140" dirty="0">
                <a:solidFill>
                  <a:srgbClr val="7B9A90"/>
                </a:solidFill>
              </a:rPr>
              <a:t> </a:t>
            </a:r>
            <a:r>
              <a:rPr dirty="0">
                <a:solidFill>
                  <a:srgbClr val="161616"/>
                </a:solidFill>
              </a:rPr>
              <a:t>the</a:t>
            </a:r>
            <a:r>
              <a:rPr spc="55" dirty="0">
                <a:solidFill>
                  <a:srgbClr val="161616"/>
                </a:solidFill>
              </a:rPr>
              <a:t> </a:t>
            </a:r>
            <a:r>
              <a:rPr dirty="0">
                <a:solidFill>
                  <a:srgbClr val="070707"/>
                </a:solidFill>
              </a:rPr>
              <a:t>planting</a:t>
            </a:r>
            <a:r>
              <a:rPr spc="100" dirty="0">
                <a:solidFill>
                  <a:srgbClr val="070707"/>
                </a:solidFill>
              </a:rPr>
              <a:t> </a:t>
            </a:r>
            <a:r>
              <a:rPr dirty="0">
                <a:solidFill>
                  <a:srgbClr val="001A03"/>
                </a:solidFill>
              </a:rPr>
              <a:t>materials</a:t>
            </a:r>
            <a:r>
              <a:rPr spc="70" dirty="0">
                <a:solidFill>
                  <a:srgbClr val="001A03"/>
                </a:solidFill>
              </a:rPr>
              <a:t> </a:t>
            </a:r>
            <a:r>
              <a:rPr dirty="0">
                <a:solidFill>
                  <a:srgbClr val="001C08"/>
                </a:solidFill>
              </a:rPr>
              <a:t>it</a:t>
            </a:r>
            <a:r>
              <a:rPr spc="30" dirty="0">
                <a:solidFill>
                  <a:srgbClr val="001C08"/>
                </a:solidFill>
              </a:rPr>
              <a:t> </a:t>
            </a:r>
            <a:r>
              <a:rPr dirty="0">
                <a:solidFill>
                  <a:srgbClr val="001808"/>
                </a:solidFill>
              </a:rPr>
              <a:t>is</a:t>
            </a:r>
            <a:r>
              <a:rPr spc="35" dirty="0">
                <a:solidFill>
                  <a:srgbClr val="001808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prDpagated</a:t>
            </a:r>
            <a:r>
              <a:rPr spc="320"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2B2B2B"/>
                </a:solidFill>
              </a:rPr>
              <a:t>by </a:t>
            </a:r>
            <a:r>
              <a:rPr spc="-10" dirty="0">
                <a:solidFill>
                  <a:srgbClr val="759789"/>
                </a:solidFill>
              </a:rPr>
              <a:t>cormels.</a:t>
            </a:r>
          </a:p>
          <a:p>
            <a:pPr marL="247650" marR="5080" indent="-233045" algn="just">
              <a:lnSpc>
                <a:spcPct val="123900"/>
              </a:lnSpc>
              <a:spcBef>
                <a:spcPts val="509"/>
              </a:spcBef>
              <a:buClr>
                <a:srgbClr val="0CD4E1"/>
              </a:buClr>
              <a:buChar char="•"/>
              <a:tabLst>
                <a:tab pos="248920" algn="l"/>
              </a:tabLst>
            </a:pPr>
            <a:r>
              <a:rPr sz="1950" spc="-35" dirty="0"/>
              <a:t>Gladiolus</a:t>
            </a:r>
            <a:r>
              <a:rPr sz="1950" spc="-90" dirty="0"/>
              <a:t> </a:t>
            </a:r>
            <a:r>
              <a:rPr sz="1950" dirty="0">
                <a:solidFill>
                  <a:srgbClr val="001301"/>
                </a:solidFill>
              </a:rPr>
              <a:t>is</a:t>
            </a:r>
            <a:r>
              <a:rPr sz="1950" spc="-35" dirty="0">
                <a:solidFill>
                  <a:srgbClr val="001301"/>
                </a:solidFill>
              </a:rPr>
              <a:t> </a:t>
            </a:r>
            <a:r>
              <a:rPr sz="1950" dirty="0">
                <a:solidFill>
                  <a:srgbClr val="001800"/>
                </a:solidFill>
              </a:rPr>
              <a:t>propagated</a:t>
            </a:r>
            <a:r>
              <a:rPr sz="1950" spc="215" dirty="0">
                <a:solidFill>
                  <a:srgbClr val="001800"/>
                </a:solidFill>
              </a:rPr>
              <a:t> </a:t>
            </a:r>
            <a:r>
              <a:rPr sz="1950" spc="-105" dirty="0">
                <a:solidFill>
                  <a:srgbClr val="568770"/>
                </a:solidFill>
              </a:rPr>
              <a:t>by</a:t>
            </a:r>
            <a:r>
              <a:rPr sz="1950" spc="-15" dirty="0">
                <a:solidFill>
                  <a:srgbClr val="568770"/>
                </a:solidFill>
              </a:rPr>
              <a:t> </a:t>
            </a:r>
            <a:r>
              <a:rPr sz="1950" dirty="0">
                <a:solidFill>
                  <a:srgbClr val="13412D"/>
                </a:solidFill>
              </a:rPr>
              <a:t>corms</a:t>
            </a:r>
            <a:r>
              <a:rPr sz="1950" spc="15" dirty="0">
                <a:solidFill>
                  <a:srgbClr val="13412D"/>
                </a:solidFill>
              </a:rPr>
              <a:t> </a:t>
            </a:r>
            <a:r>
              <a:rPr sz="1950" dirty="0">
                <a:solidFill>
                  <a:srgbClr val="679580"/>
                </a:solidFill>
              </a:rPr>
              <a:t>of</a:t>
            </a:r>
            <a:r>
              <a:rPr sz="1950" spc="20" dirty="0">
                <a:solidFill>
                  <a:srgbClr val="679580"/>
                </a:solidFill>
              </a:rPr>
              <a:t> </a:t>
            </a:r>
            <a:r>
              <a:rPr sz="1950" dirty="0">
                <a:solidFill>
                  <a:srgbClr val="000000"/>
                </a:solidFill>
              </a:rPr>
              <a:t>at</a:t>
            </a:r>
            <a:r>
              <a:rPr sz="1950" spc="-45" dirty="0">
                <a:solidFill>
                  <a:srgbClr val="000000"/>
                </a:solidFill>
              </a:rPr>
              <a:t> </a:t>
            </a:r>
            <a:r>
              <a:rPr sz="1950" spc="-30" dirty="0">
                <a:solidFill>
                  <a:srgbClr val="313131"/>
                </a:solidFill>
              </a:rPr>
              <a:t>least</a:t>
            </a:r>
            <a:r>
              <a:rPr sz="1950" spc="-90" dirty="0">
                <a:solidFill>
                  <a:srgbClr val="313131"/>
                </a:solidFill>
              </a:rPr>
              <a:t> </a:t>
            </a:r>
            <a:r>
              <a:rPr sz="1950" spc="-840" dirty="0">
                <a:solidFill>
                  <a:srgbClr val="85AFA1"/>
                </a:solidFill>
              </a:rPr>
              <a:t>1</a:t>
            </a:r>
            <a:r>
              <a:rPr sz="1950" spc="500" dirty="0">
                <a:solidFill>
                  <a:srgbClr val="85AFA1"/>
                </a:solidFill>
              </a:rPr>
              <a:t> 	</a:t>
            </a:r>
            <a:r>
              <a:rPr sz="1950" spc="-600" dirty="0">
                <a:solidFill>
                  <a:srgbClr val="57726B"/>
                </a:solidFill>
              </a:rPr>
              <a:t>q—</a:t>
            </a:r>
            <a:r>
              <a:rPr sz="1950" spc="-400" dirty="0">
                <a:solidFill>
                  <a:srgbClr val="57726B"/>
                </a:solidFill>
              </a:rPr>
              <a:t>5</a:t>
            </a:r>
            <a:r>
              <a:rPr sz="1950" spc="-25" dirty="0">
                <a:solidFill>
                  <a:srgbClr val="57726B"/>
                </a:solidFill>
              </a:rPr>
              <a:t> </a:t>
            </a:r>
            <a:r>
              <a:rPr sz="1950" spc="-30" dirty="0">
                <a:solidFill>
                  <a:srgbClr val="82A193"/>
                </a:solidFill>
              </a:rPr>
              <a:t>cm</a:t>
            </a:r>
            <a:r>
              <a:rPr sz="1950" spc="-110" dirty="0">
                <a:solidFill>
                  <a:srgbClr val="82A193"/>
                </a:solidFill>
              </a:rPr>
              <a:t> </a:t>
            </a:r>
            <a:r>
              <a:rPr sz="1950" spc="-10" dirty="0">
                <a:solidFill>
                  <a:srgbClr val="6B8A7C"/>
                </a:solidFill>
              </a:rPr>
              <a:t>diameter.</a:t>
            </a:r>
            <a:endParaRPr sz="1950"/>
          </a:p>
          <a:p>
            <a:pPr marL="256540" indent="-243840">
              <a:lnSpc>
                <a:spcPct val="100000"/>
              </a:lnSpc>
              <a:spcBef>
                <a:spcPts val="1260"/>
              </a:spcBef>
              <a:buClr>
                <a:srgbClr val="0FD1E6"/>
              </a:buClr>
              <a:buChar char="•"/>
              <a:tabLst>
                <a:tab pos="256540" algn="l"/>
              </a:tabLst>
            </a:pPr>
            <a:r>
              <a:rPr sz="1750" spc="-35" dirty="0">
                <a:solidFill>
                  <a:srgbClr val="080808"/>
                </a:solidFill>
                <a:latin typeface="Cambria"/>
                <a:cs typeface="Cambria"/>
              </a:rPr>
              <a:t>It</a:t>
            </a:r>
            <a:r>
              <a:rPr sz="1750" spc="-20" dirty="0">
                <a:solidFill>
                  <a:srgbClr val="080808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282828"/>
                </a:solidFill>
                <a:latin typeface="Cambria"/>
                <a:cs typeface="Cambria"/>
              </a:rPr>
              <a:t>should</a:t>
            </a:r>
            <a:r>
              <a:rPr sz="1750" spc="114" dirty="0">
                <a:solidFill>
                  <a:srgbClr val="282828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466457"/>
                </a:solidFill>
                <a:latin typeface="Cambria"/>
                <a:cs typeface="Cambria"/>
              </a:rPr>
              <a:t>be</a:t>
            </a:r>
            <a:r>
              <a:rPr sz="1750" spc="30" dirty="0">
                <a:solidFill>
                  <a:srgbClr val="466457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F1F1F"/>
                </a:solidFill>
                <a:latin typeface="Cambria"/>
                <a:cs typeface="Cambria"/>
              </a:rPr>
              <a:t>healthy</a:t>
            </a:r>
            <a:r>
              <a:rPr sz="1750" spc="9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01808"/>
                </a:solidFill>
                <a:latin typeface="Cambria"/>
                <a:cs typeface="Cambria"/>
              </a:rPr>
              <a:t>and</a:t>
            </a:r>
            <a:r>
              <a:rPr sz="1750" spc="20" dirty="0">
                <a:solidFill>
                  <a:srgbClr val="001808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3F6754"/>
                </a:solidFill>
                <a:latin typeface="Cambria"/>
                <a:cs typeface="Cambria"/>
              </a:rPr>
              <a:t>disease</a:t>
            </a:r>
            <a:r>
              <a:rPr sz="1750" spc="95" dirty="0">
                <a:solidFill>
                  <a:srgbClr val="3F6754"/>
                </a:solidFill>
                <a:latin typeface="Cambria"/>
                <a:cs typeface="Cambria"/>
              </a:rPr>
              <a:t> </a:t>
            </a:r>
            <a:r>
              <a:rPr sz="1750" spc="-10" dirty="0">
                <a:solidFill>
                  <a:srgbClr val="1A1A1A"/>
                </a:solidFill>
                <a:latin typeface="Cambria"/>
                <a:cs typeface="Cambria"/>
              </a:rPr>
              <a:t>free.</a:t>
            </a:r>
            <a:endParaRPr sz="1750">
              <a:latin typeface="Cambria"/>
              <a:cs typeface="Cambria"/>
            </a:endParaRPr>
          </a:p>
          <a:p>
            <a:pPr marL="244475" indent="-231775">
              <a:lnSpc>
                <a:spcPct val="100000"/>
              </a:lnSpc>
              <a:spcBef>
                <a:spcPts val="1350"/>
              </a:spcBef>
              <a:buClr>
                <a:srgbClr val="13DAE2"/>
              </a:buClr>
              <a:buChar char="•"/>
              <a:tabLst>
                <a:tab pos="244475" algn="l"/>
                <a:tab pos="1110615" algn="l"/>
                <a:tab pos="1934845" algn="l"/>
                <a:tab pos="2661920" algn="l"/>
                <a:tab pos="3687445" algn="l"/>
                <a:tab pos="4236085" algn="l"/>
              </a:tabLst>
            </a:pPr>
            <a:r>
              <a:rPr sz="1750" spc="-10" dirty="0">
                <a:solidFill>
                  <a:srgbClr val="000000"/>
                </a:solidFill>
                <a:latin typeface="Cambria"/>
                <a:cs typeface="Cambria"/>
              </a:rPr>
              <a:t>Conical</a:t>
            </a:r>
            <a:r>
              <a:rPr sz="1750" dirty="0">
                <a:solidFill>
                  <a:srgbClr val="000000"/>
                </a:solidFill>
                <a:latin typeface="Cambria"/>
                <a:cs typeface="Cambria"/>
              </a:rPr>
              <a:t>	</a:t>
            </a:r>
            <a:r>
              <a:rPr sz="1750" spc="-10" dirty="0">
                <a:latin typeface="Cambria"/>
                <a:cs typeface="Cambria"/>
              </a:rPr>
              <a:t>shaped</a:t>
            </a:r>
            <a:r>
              <a:rPr sz="1750" dirty="0">
                <a:latin typeface="Cambria"/>
                <a:cs typeface="Cambria"/>
              </a:rPr>
              <a:t>	</a:t>
            </a:r>
            <a:r>
              <a:rPr sz="1750" spc="-20" dirty="0">
                <a:solidFill>
                  <a:srgbClr val="000000"/>
                </a:solidFill>
                <a:latin typeface="Cambria"/>
                <a:cs typeface="Cambria"/>
              </a:rPr>
              <a:t>corms</a:t>
            </a:r>
            <a:r>
              <a:rPr sz="1750" dirty="0">
                <a:solidFill>
                  <a:srgbClr val="000000"/>
                </a:solidFill>
                <a:latin typeface="Cambria"/>
                <a:cs typeface="Cambria"/>
              </a:rPr>
              <a:t>	</a:t>
            </a:r>
            <a:r>
              <a:rPr sz="1750" spc="-10" dirty="0">
                <a:solidFill>
                  <a:srgbClr val="181818"/>
                </a:solidFill>
                <a:latin typeface="Cambria"/>
                <a:cs typeface="Cambria"/>
              </a:rPr>
              <a:t>preferred</a:t>
            </a:r>
            <a:r>
              <a:rPr sz="1750" dirty="0">
                <a:solidFill>
                  <a:srgbClr val="181818"/>
                </a:solidFill>
                <a:latin typeface="Cambria"/>
                <a:cs typeface="Cambria"/>
              </a:rPr>
              <a:t>	</a:t>
            </a:r>
            <a:r>
              <a:rPr sz="1750" spc="-20" dirty="0">
                <a:solidFill>
                  <a:srgbClr val="000000"/>
                </a:solidFill>
                <a:latin typeface="Cambria"/>
                <a:cs typeface="Cambria"/>
              </a:rPr>
              <a:t>over</a:t>
            </a:r>
            <a:r>
              <a:rPr sz="1750" dirty="0">
                <a:solidFill>
                  <a:srgbClr val="000000"/>
                </a:solidFill>
                <a:latin typeface="Cambria"/>
                <a:cs typeface="Cambria"/>
              </a:rPr>
              <a:t>	</a:t>
            </a:r>
            <a:r>
              <a:rPr sz="1750" spc="-25" dirty="0">
                <a:solidFill>
                  <a:srgbClr val="000000"/>
                </a:solidFill>
                <a:latin typeface="Cambria"/>
                <a:cs typeface="Cambria"/>
              </a:rPr>
              <a:t>fat</a:t>
            </a:r>
            <a:endParaRPr sz="1750">
              <a:latin typeface="Cambria"/>
              <a:cs typeface="Cambria"/>
            </a:endParaRPr>
          </a:p>
          <a:p>
            <a:pPr marL="245745">
              <a:lnSpc>
                <a:spcPct val="100000"/>
              </a:lnSpc>
              <a:spcBef>
                <a:spcPts val="800"/>
              </a:spcBef>
            </a:pPr>
            <a:r>
              <a:rPr sz="1800" dirty="0">
                <a:solidFill>
                  <a:srgbClr val="080808"/>
                </a:solidFill>
                <a:latin typeface="Cambria"/>
                <a:cs typeface="Cambria"/>
              </a:rPr>
              <a:t>one</a:t>
            </a:r>
            <a:r>
              <a:rPr sz="1800" spc="-55" dirty="0">
                <a:solidFill>
                  <a:srgbClr val="080808"/>
                </a:solidFill>
                <a:latin typeface="Cambria"/>
                <a:cs typeface="Cambria"/>
              </a:rPr>
              <a:t> </a:t>
            </a:r>
            <a:r>
              <a:rPr sz="1800" dirty="0">
                <a:solidFill>
                  <a:srgbClr val="1D1D1D"/>
                </a:solidFill>
                <a:latin typeface="Cambria"/>
                <a:cs typeface="Cambria"/>
              </a:rPr>
              <a:t>as</a:t>
            </a:r>
            <a:r>
              <a:rPr sz="1800" spc="-10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0F0F0F"/>
                </a:solidFill>
                <a:latin typeface="Cambria"/>
                <a:cs typeface="Cambria"/>
              </a:rPr>
              <a:t>it</a:t>
            </a:r>
            <a:r>
              <a:rPr sz="1800" spc="-9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800" spc="-25" dirty="0">
                <a:solidFill>
                  <a:srgbClr val="000000"/>
                </a:solidFill>
                <a:latin typeface="Cambria"/>
                <a:cs typeface="Cambria"/>
              </a:rPr>
              <a:t>gives</a:t>
            </a:r>
            <a:r>
              <a:rPr sz="1800" spc="-1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800" spc="-30" dirty="0">
                <a:solidFill>
                  <a:srgbClr val="000000"/>
                </a:solidFill>
                <a:latin typeface="Cambria"/>
                <a:cs typeface="Cambria"/>
              </a:rPr>
              <a:t>better</a:t>
            </a:r>
            <a:r>
              <a:rPr sz="1800" spc="25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sz="1800" spc="-10" dirty="0">
                <a:solidFill>
                  <a:srgbClr val="7C9C8C"/>
                </a:solidFill>
                <a:latin typeface="Cambria"/>
                <a:cs typeface="Cambria"/>
              </a:rPr>
              <a:t>flowers.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07403" y="3225623"/>
            <a:ext cx="583565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latin typeface="Times New Roman"/>
                <a:cs typeface="Times New Roman"/>
              </a:rPr>
              <a:t>GI</a:t>
            </a:r>
            <a:r>
              <a:rPr sz="1700" spc="280" dirty="0">
                <a:latin typeface="Times New Roman"/>
                <a:cs typeface="Times New Roman"/>
              </a:rPr>
              <a:t> </a:t>
            </a:r>
            <a:r>
              <a:rPr sz="1700" spc="-85" dirty="0">
                <a:latin typeface="Times New Roman"/>
                <a:cs typeface="Times New Roman"/>
              </a:rPr>
              <a:t>dio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13286" y="3225623"/>
            <a:ext cx="84201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55" dirty="0">
                <a:latin typeface="Times New Roman"/>
                <a:cs typeface="Times New Roman"/>
              </a:rPr>
              <a:t>us</a:t>
            </a:r>
            <a:r>
              <a:rPr sz="1700" spc="385" dirty="0">
                <a:latin typeface="Times New Roman"/>
                <a:cs typeface="Times New Roman"/>
              </a:rPr>
              <a:t> </a:t>
            </a:r>
            <a:r>
              <a:rPr sz="1700" spc="-20" dirty="0">
                <a:latin typeface="Times New Roman"/>
                <a:cs typeface="Times New Roman"/>
              </a:rPr>
              <a:t>Corm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16686" y="5486400"/>
            <a:ext cx="1815464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dirty="0">
                <a:latin typeface="Times New Roman"/>
                <a:cs typeface="Times New Roman"/>
              </a:rPr>
              <a:t>Gladiolus</a:t>
            </a:r>
            <a:r>
              <a:rPr sz="1750" spc="135" dirty="0">
                <a:latin typeface="Times New Roman"/>
                <a:cs typeface="Times New Roman"/>
              </a:rPr>
              <a:t>  </a:t>
            </a:r>
            <a:r>
              <a:rPr sz="1750" spc="-10" dirty="0">
                <a:latin typeface="Times New Roman"/>
                <a:cs typeface="Times New Roman"/>
              </a:rPr>
              <a:t>Carmens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791200"/>
            <a:ext cx="8094132" cy="2794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700" y="254000"/>
            <a:ext cx="7315200" cy="736600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297929" y="2902831"/>
            <a:ext cx="7239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50" dirty="0">
                <a:solidFill>
                  <a:srgbClr val="000A2A"/>
                </a:solidFill>
                <a:latin typeface="Cambria"/>
                <a:cs typeface="Cambria"/>
              </a:rPr>
              <a:t>.</a:t>
            </a:r>
            <a:endParaRPr sz="2000" dirty="0"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5100" y="1881138"/>
            <a:ext cx="7937500" cy="2345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Well drained fertile loamy soil is preferred for Gladiolus cultivation. Water logged, heavy sticky soil will result in decaying of corms.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Site selected for gladiolus planting should have a sunny situation protected from stormy winds. It produces bigger size flowers in areas with moderate humidity. </a:t>
            </a: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9621" y="249943"/>
            <a:ext cx="1363345" cy="3886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50" spc="-10" dirty="0"/>
              <a:t>CLIMATE:</a:t>
            </a:r>
            <a:endParaRPr sz="2350"/>
          </a:p>
        </p:txBody>
      </p:sp>
      <p:sp>
        <p:nvSpPr>
          <p:cNvPr id="3" name="object 3"/>
          <p:cNvSpPr txBox="1"/>
          <p:nvPr/>
        </p:nvSpPr>
        <p:spPr>
          <a:xfrm>
            <a:off x="646920" y="660047"/>
            <a:ext cx="7028180" cy="40620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55244" marR="43180" indent="80645" algn="just">
              <a:lnSpc>
                <a:spcPct val="146800"/>
              </a:lnSpc>
              <a:spcBef>
                <a:spcPts val="114"/>
              </a:spcBef>
            </a:pPr>
            <a:r>
              <a:rPr sz="2200" spc="-65" dirty="0">
                <a:latin typeface="Cambria"/>
                <a:cs typeface="Cambria"/>
              </a:rPr>
              <a:t>For</a:t>
            </a:r>
            <a:r>
              <a:rPr sz="2200" spc="-45" dirty="0">
                <a:latin typeface="Cambria"/>
                <a:cs typeface="Cambria"/>
              </a:rPr>
              <a:t> </a:t>
            </a:r>
            <a:r>
              <a:rPr sz="2200" spc="-30" dirty="0">
                <a:latin typeface="Cambria"/>
                <a:cs typeface="Cambria"/>
              </a:rPr>
              <a:t>successful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cultivation</a:t>
            </a:r>
            <a:r>
              <a:rPr sz="2200" spc="45" dirty="0">
                <a:latin typeface="Cambria"/>
                <a:cs typeface="Cambria"/>
              </a:rPr>
              <a:t> </a:t>
            </a:r>
            <a:r>
              <a:rPr sz="2200" spc="50" dirty="0">
                <a:latin typeface="Cambria"/>
                <a:cs typeface="Cambria"/>
              </a:rPr>
              <a:t>of</a:t>
            </a:r>
            <a:r>
              <a:rPr sz="2200" spc="1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this</a:t>
            </a:r>
            <a:r>
              <a:rPr sz="2200" spc="-5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crop,</a:t>
            </a:r>
            <a:r>
              <a:rPr sz="2200" spc="6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mid</a:t>
            </a:r>
            <a:r>
              <a:rPr sz="2200" spc="5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climate</a:t>
            </a:r>
            <a:r>
              <a:rPr sz="2200" spc="4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is</a:t>
            </a:r>
            <a:r>
              <a:rPr sz="2200" spc="-4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ideal </a:t>
            </a:r>
            <a:r>
              <a:rPr sz="2200" dirty="0">
                <a:latin typeface="Cambria"/>
                <a:cs typeface="Cambria"/>
              </a:rPr>
              <a:t>while</a:t>
            </a:r>
            <a:r>
              <a:rPr sz="2200" spc="31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very</a:t>
            </a:r>
            <a:r>
              <a:rPr sz="2200" spc="409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hot</a:t>
            </a:r>
            <a:r>
              <a:rPr sz="2200" spc="31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and</a:t>
            </a:r>
            <a:r>
              <a:rPr sz="2200" spc="35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too</a:t>
            </a:r>
            <a:r>
              <a:rPr sz="2200" spc="185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71100"/>
                </a:solidFill>
                <a:latin typeface="Cambria"/>
                <a:cs typeface="Cambria"/>
              </a:rPr>
              <a:t>cold</a:t>
            </a:r>
            <a:r>
              <a:rPr sz="2200" spc="325" dirty="0">
                <a:solidFill>
                  <a:srgbClr val="071100"/>
                </a:solidFill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atmospheric</a:t>
            </a:r>
            <a:r>
              <a:rPr sz="2200" spc="34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conditions</a:t>
            </a:r>
            <a:r>
              <a:rPr sz="2200" spc="305" dirty="0">
                <a:latin typeface="Cambria"/>
                <a:cs typeface="Cambria"/>
              </a:rPr>
              <a:t> </a:t>
            </a:r>
            <a:r>
              <a:rPr sz="2200" spc="-25" dirty="0">
                <a:latin typeface="Cambria"/>
                <a:cs typeface="Cambria"/>
              </a:rPr>
              <a:t>are </a:t>
            </a:r>
            <a:r>
              <a:rPr sz="2150" spc="-10" dirty="0">
                <a:latin typeface="Cambria"/>
                <a:cs typeface="Cambria"/>
              </a:rPr>
              <a:t>harmful.</a:t>
            </a:r>
            <a:endParaRPr sz="2150">
              <a:latin typeface="Cambria"/>
              <a:cs typeface="Cambria"/>
            </a:endParaRPr>
          </a:p>
          <a:p>
            <a:pPr marL="55244" marR="53340" algn="just">
              <a:lnSpc>
                <a:spcPct val="150000"/>
              </a:lnSpc>
              <a:spcBef>
                <a:spcPts val="509"/>
              </a:spcBef>
            </a:pPr>
            <a:r>
              <a:rPr sz="2100" dirty="0">
                <a:latin typeface="Cambria"/>
                <a:cs typeface="Cambria"/>
              </a:rPr>
              <a:t>The</a:t>
            </a:r>
            <a:r>
              <a:rPr sz="2100" spc="3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day</a:t>
            </a:r>
            <a:r>
              <a:rPr sz="2100" spc="16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temperature</a:t>
            </a:r>
            <a:r>
              <a:rPr sz="2100" spc="22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should</a:t>
            </a:r>
            <a:r>
              <a:rPr sz="2100" spc="18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range</a:t>
            </a:r>
            <a:r>
              <a:rPr sz="2100" spc="12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between</a:t>
            </a:r>
            <a:r>
              <a:rPr sz="2100" spc="23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i3</a:t>
            </a:r>
            <a:r>
              <a:rPr sz="2100" spc="-10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60694B"/>
                </a:solidFill>
                <a:latin typeface="Cambria"/>
                <a:cs typeface="Cambria"/>
              </a:rPr>
              <a:t>'</a:t>
            </a:r>
            <a:r>
              <a:rPr sz="2100" spc="365" dirty="0">
                <a:solidFill>
                  <a:srgbClr val="60694B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and</a:t>
            </a:r>
            <a:r>
              <a:rPr sz="2100" spc="65" dirty="0">
                <a:latin typeface="Cambria"/>
                <a:cs typeface="Cambria"/>
              </a:rPr>
              <a:t> </a:t>
            </a:r>
            <a:r>
              <a:rPr sz="2100" spc="90" dirty="0">
                <a:latin typeface="Cambria"/>
                <a:cs typeface="Cambria"/>
              </a:rPr>
              <a:t>zo</a:t>
            </a:r>
            <a:r>
              <a:rPr sz="2100" spc="-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82828"/>
                </a:solidFill>
                <a:latin typeface="Cambria"/>
                <a:cs typeface="Cambria"/>
              </a:rPr>
              <a:t>*</a:t>
            </a:r>
            <a:r>
              <a:rPr sz="2100" spc="-10" dirty="0">
                <a:solidFill>
                  <a:srgbClr val="282828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C. </a:t>
            </a:r>
            <a:r>
              <a:rPr sz="2150" dirty="0">
                <a:latin typeface="Cambria"/>
                <a:cs typeface="Cambria"/>
              </a:rPr>
              <a:t>Temperature</a:t>
            </a:r>
            <a:r>
              <a:rPr sz="2150" spc="500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falling</a:t>
            </a:r>
            <a:r>
              <a:rPr sz="2150" spc="36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below</a:t>
            </a:r>
            <a:r>
              <a:rPr sz="2150" spc="29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6</a:t>
            </a:r>
            <a:r>
              <a:rPr sz="2150" spc="165" dirty="0">
                <a:latin typeface="Cambria"/>
                <a:cs typeface="Cambria"/>
              </a:rPr>
              <a:t>  </a:t>
            </a:r>
            <a:r>
              <a:rPr sz="2150" dirty="0">
                <a:latin typeface="Cambria"/>
                <a:cs typeface="Cambria"/>
              </a:rPr>
              <a:t>C</a:t>
            </a:r>
            <a:r>
              <a:rPr sz="2150" spc="39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may</a:t>
            </a:r>
            <a:r>
              <a:rPr sz="2150" spc="22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cause</a:t>
            </a:r>
            <a:r>
              <a:rPr sz="2150" spc="250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Cost</a:t>
            </a:r>
            <a:r>
              <a:rPr sz="2150" spc="340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injury</a:t>
            </a:r>
            <a:r>
              <a:rPr sz="2150" spc="380" dirty="0">
                <a:latin typeface="Cambria"/>
                <a:cs typeface="Cambria"/>
              </a:rPr>
              <a:t> </a:t>
            </a:r>
            <a:r>
              <a:rPr sz="2150" spc="-25" dirty="0">
                <a:latin typeface="Cambria"/>
                <a:cs typeface="Cambria"/>
              </a:rPr>
              <a:t>to </a:t>
            </a:r>
            <a:r>
              <a:rPr sz="2150" dirty="0">
                <a:latin typeface="Cambria"/>
                <a:cs typeface="Cambria"/>
              </a:rPr>
              <a:t>the</a:t>
            </a:r>
            <a:r>
              <a:rPr sz="2150" spc="-5" dirty="0">
                <a:latin typeface="Cambria"/>
                <a:cs typeface="Cambria"/>
              </a:rPr>
              <a:t> </a:t>
            </a:r>
            <a:r>
              <a:rPr sz="2150" spc="-10" dirty="0">
                <a:latin typeface="Cambria"/>
                <a:cs typeface="Cambria"/>
              </a:rPr>
              <a:t>plant.</a:t>
            </a:r>
            <a:endParaRPr sz="2150">
              <a:latin typeface="Cambria"/>
              <a:cs typeface="Cambria"/>
            </a:endParaRPr>
          </a:p>
          <a:p>
            <a:pPr marL="50800" algn="just">
              <a:lnSpc>
                <a:spcPct val="100000"/>
              </a:lnSpc>
              <a:spcBef>
                <a:spcPts val="1770"/>
              </a:spcBef>
            </a:pPr>
            <a:r>
              <a:rPr sz="2100" spc="55" dirty="0">
                <a:latin typeface="Cambria"/>
                <a:cs typeface="Cambria"/>
              </a:rPr>
              <a:t>At</a:t>
            </a:r>
            <a:r>
              <a:rPr sz="2100" spc="229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the</a:t>
            </a:r>
            <a:r>
              <a:rPr sz="2100" spc="24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time</a:t>
            </a:r>
            <a:r>
              <a:rPr sz="2100" spc="11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of</a:t>
            </a:r>
            <a:r>
              <a:rPr sz="2100" spc="30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planting,</a:t>
            </a:r>
            <a:r>
              <a:rPr sz="2100" spc="28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31100"/>
                </a:solidFill>
                <a:latin typeface="Cambria"/>
                <a:cs typeface="Cambria"/>
              </a:rPr>
              <a:t>the</a:t>
            </a:r>
            <a:r>
              <a:rPr sz="2100" spc="100" dirty="0">
                <a:solidFill>
                  <a:srgbClr val="031100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69774B"/>
                </a:solidFill>
                <a:latin typeface="Cambria"/>
                <a:cs typeface="Cambria"/>
              </a:rPr>
              <a:t>soil</a:t>
            </a:r>
            <a:r>
              <a:rPr sz="2100" spc="254" dirty="0">
                <a:solidFill>
                  <a:srgbClr val="69774B"/>
                </a:solidFill>
                <a:latin typeface="Cambria"/>
                <a:cs typeface="Cambria"/>
              </a:rPr>
              <a:t> </a:t>
            </a:r>
            <a:r>
              <a:rPr sz="2100" spc="-20" dirty="0">
                <a:latin typeface="Cambria"/>
                <a:cs typeface="Cambria"/>
              </a:rPr>
              <a:t>temperature</a:t>
            </a:r>
            <a:r>
              <a:rPr sz="2100" spc="31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should</a:t>
            </a:r>
            <a:r>
              <a:rPr sz="2100" spc="27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not</a:t>
            </a:r>
            <a:r>
              <a:rPr sz="2100" spc="240" dirty="0"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be</a:t>
            </a:r>
            <a:endParaRPr sz="2100">
              <a:latin typeface="Cambria"/>
              <a:cs typeface="Cambria"/>
            </a:endParaRPr>
          </a:p>
          <a:p>
            <a:pPr marL="55880" algn="just">
              <a:lnSpc>
                <a:spcPct val="100000"/>
              </a:lnSpc>
              <a:spcBef>
                <a:spcPts val="1380"/>
              </a:spcBef>
            </a:pPr>
            <a:r>
              <a:rPr sz="2100" dirty="0">
                <a:latin typeface="Cambria"/>
                <a:cs typeface="Cambria"/>
              </a:rPr>
              <a:t>less</a:t>
            </a:r>
            <a:r>
              <a:rPr sz="2100" spc="10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than</a:t>
            </a:r>
            <a:r>
              <a:rPr sz="2100" spc="10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io</a:t>
            </a:r>
            <a:r>
              <a:rPr sz="2100" spc="25" dirty="0">
                <a:latin typeface="Cambria"/>
                <a:cs typeface="Cambria"/>
              </a:rPr>
              <a:t> </a:t>
            </a:r>
            <a:r>
              <a:rPr sz="1950" spc="-37" baseline="29914" dirty="0">
                <a:latin typeface="Cambria"/>
                <a:cs typeface="Cambria"/>
              </a:rPr>
              <a:t>O</a:t>
            </a:r>
            <a:r>
              <a:rPr sz="2100" spc="-25" dirty="0">
                <a:latin typeface="Cambria"/>
                <a:cs typeface="Cambria"/>
              </a:rPr>
              <a:t>C.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700" y="165100"/>
            <a:ext cx="8089900" cy="8636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3690" y="1093258"/>
            <a:ext cx="711454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52095" algn="l"/>
                <a:tab pos="1031240" algn="l"/>
                <a:tab pos="1771014" algn="l"/>
                <a:tab pos="2568575" algn="l"/>
                <a:tab pos="3730625" algn="l"/>
                <a:tab pos="5249545" algn="l"/>
                <a:tab pos="6456045" algn="l"/>
                <a:tab pos="6778625" algn="l"/>
              </a:tabLst>
            </a:pPr>
            <a:r>
              <a:rPr sz="2050" spc="-50" dirty="0">
                <a:solidFill>
                  <a:srgbClr val="16BCBC"/>
                </a:solidFill>
                <a:latin typeface="Times New Roman"/>
                <a:cs typeface="Times New Roman"/>
              </a:rPr>
              <a:t>°</a:t>
            </a:r>
            <a:r>
              <a:rPr sz="2050" dirty="0">
                <a:solidFill>
                  <a:srgbClr val="16BCBC"/>
                </a:solidFill>
                <a:latin typeface="Times New Roman"/>
                <a:cs typeface="Times New Roman"/>
              </a:rPr>
              <a:t>	</a:t>
            </a:r>
            <a:r>
              <a:rPr sz="2050" spc="-10" dirty="0">
                <a:latin typeface="Times New Roman"/>
                <a:cs typeface="Times New Roman"/>
              </a:rPr>
              <a:t>Under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20" dirty="0">
                <a:latin typeface="Times New Roman"/>
                <a:cs typeface="Times New Roman"/>
              </a:rPr>
              <a:t>North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10" dirty="0">
                <a:latin typeface="Times New Roman"/>
                <a:cs typeface="Times New Roman"/>
              </a:rPr>
              <a:t>Indian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10" dirty="0">
                <a:latin typeface="Times New Roman"/>
                <a:cs typeface="Times New Roman"/>
              </a:rPr>
              <a:t>condition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dirty="0">
                <a:solidFill>
                  <a:srgbClr val="283411"/>
                </a:solidFill>
                <a:latin typeface="Times New Roman"/>
                <a:cs typeface="Times New Roman"/>
              </a:rPr>
              <a:t>the</a:t>
            </a:r>
            <a:r>
              <a:rPr sz="2050" spc="415" dirty="0">
                <a:solidFill>
                  <a:srgbClr val="283411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latin typeface="Times New Roman"/>
                <a:cs typeface="Times New Roman"/>
              </a:rPr>
              <a:t>gladiolus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dirty="0">
                <a:solidFill>
                  <a:srgbClr val="111600"/>
                </a:solidFill>
                <a:latin typeface="Times New Roman"/>
                <a:cs typeface="Times New Roman"/>
              </a:rPr>
              <a:t>is</a:t>
            </a:r>
            <a:r>
              <a:rPr sz="2050" spc="365" dirty="0">
                <a:solidFill>
                  <a:srgbClr val="111600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latin typeface="Times New Roman"/>
                <a:cs typeface="Times New Roman"/>
              </a:rPr>
              <a:t>planted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25" dirty="0">
                <a:latin typeface="Times New Roman"/>
                <a:cs typeface="Times New Roman"/>
              </a:rPr>
              <a:t>in</a:t>
            </a:r>
            <a:r>
              <a:rPr sz="2050" dirty="0">
                <a:latin typeface="Times New Roman"/>
                <a:cs typeface="Times New Roman"/>
              </a:rPr>
              <a:t>	</a:t>
            </a:r>
            <a:r>
              <a:rPr sz="2050" spc="-25" dirty="0">
                <a:latin typeface="Times New Roman"/>
                <a:cs typeface="Times New Roman"/>
              </a:rPr>
              <a:t>the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536" y="1374048"/>
            <a:ext cx="7146925" cy="4027170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270510">
              <a:lnSpc>
                <a:spcPct val="100000"/>
              </a:lnSpc>
              <a:spcBef>
                <a:spcPts val="1330"/>
              </a:spcBef>
            </a:pPr>
            <a:r>
              <a:rPr sz="1800" spc="135" dirty="0">
                <a:latin typeface="Times New Roman"/>
                <a:cs typeface="Times New Roman"/>
              </a:rPr>
              <a:t>month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1A1A1A"/>
                </a:solidFill>
                <a:latin typeface="Times New Roman"/>
                <a:cs typeface="Times New Roman"/>
              </a:rPr>
              <a:t>of</a:t>
            </a:r>
            <a:r>
              <a:rPr sz="1800" spc="2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800" spc="114" dirty="0">
                <a:latin typeface="Times New Roman"/>
                <a:cs typeface="Times New Roman"/>
              </a:rPr>
              <a:t>oct-</a:t>
            </a:r>
            <a:r>
              <a:rPr sz="1800" spc="21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nov.</a:t>
            </a:r>
            <a:endParaRPr sz="1800">
              <a:latin typeface="Times New Roman"/>
              <a:cs typeface="Times New Roman"/>
            </a:endParaRPr>
          </a:p>
          <a:p>
            <a:pPr marL="247015" marR="17780" indent="-222250" algn="just">
              <a:lnSpc>
                <a:spcPct val="139500"/>
              </a:lnSpc>
              <a:spcBef>
                <a:spcPts val="420"/>
              </a:spcBef>
              <a:buChar char="•"/>
              <a:tabLst>
                <a:tab pos="247015" algn="l"/>
                <a:tab pos="255904" algn="l"/>
              </a:tabLst>
            </a:pPr>
            <a:r>
              <a:rPr sz="2050" dirty="0">
                <a:solidFill>
                  <a:srgbClr val="2ABAB3"/>
                </a:solidFill>
                <a:latin typeface="Cambria"/>
                <a:cs typeface="Cambria"/>
              </a:rPr>
              <a:t>	</a:t>
            </a:r>
            <a:r>
              <a:rPr sz="2050" spc="-40" dirty="0">
                <a:solidFill>
                  <a:srgbClr val="131313"/>
                </a:solidFill>
                <a:latin typeface="Cambria"/>
                <a:cs typeface="Cambria"/>
              </a:rPr>
              <a:t>For</a:t>
            </a:r>
            <a:r>
              <a:rPr sz="2050" spc="-75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050" spc="-65" dirty="0">
                <a:latin typeface="Cambria"/>
                <a:cs typeface="Cambria"/>
              </a:rPr>
              <a:t>flower</a:t>
            </a:r>
            <a:r>
              <a:rPr sz="2050" spc="-45" dirty="0">
                <a:latin typeface="Cambria"/>
                <a:cs typeface="Cambria"/>
              </a:rPr>
              <a:t> </a:t>
            </a:r>
            <a:r>
              <a:rPr sz="2050" spc="-30" dirty="0">
                <a:latin typeface="Cambria"/>
                <a:cs typeface="Cambria"/>
              </a:rPr>
              <a:t>production</a:t>
            </a:r>
            <a:r>
              <a:rPr sz="2050" spc="60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and</a:t>
            </a:r>
            <a:r>
              <a:rPr sz="2050" spc="40" dirty="0">
                <a:latin typeface="Cambria"/>
                <a:cs typeface="Cambria"/>
              </a:rPr>
              <a:t> </a:t>
            </a:r>
            <a:r>
              <a:rPr sz="2050" spc="-65" dirty="0">
                <a:latin typeface="Cambria"/>
                <a:cs typeface="Cambria"/>
              </a:rPr>
              <a:t>for</a:t>
            </a:r>
            <a:r>
              <a:rPr sz="2050" spc="-50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any</a:t>
            </a:r>
            <a:r>
              <a:rPr sz="2050" spc="5" dirty="0">
                <a:latin typeface="Cambria"/>
                <a:cs typeface="Cambria"/>
              </a:rPr>
              <a:t> </a:t>
            </a:r>
            <a:r>
              <a:rPr sz="2050" spc="-10" dirty="0">
                <a:latin typeface="Cambria"/>
                <a:cs typeface="Cambria"/>
              </a:rPr>
              <a:t>corm</a:t>
            </a:r>
            <a:r>
              <a:rPr sz="2050" spc="-45" dirty="0">
                <a:latin typeface="Cambria"/>
                <a:cs typeface="Cambria"/>
              </a:rPr>
              <a:t> </a:t>
            </a:r>
            <a:r>
              <a:rPr sz="2050" spc="-35" dirty="0">
                <a:latin typeface="Cambria"/>
                <a:cs typeface="Cambria"/>
              </a:rPr>
              <a:t>sizes</a:t>
            </a:r>
            <a:r>
              <a:rPr sz="2050" spc="-80" dirty="0"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70707"/>
                </a:solidFill>
                <a:latin typeface="Cambria"/>
                <a:cs typeface="Cambria"/>
              </a:rPr>
              <a:t>a</a:t>
            </a:r>
            <a:r>
              <a:rPr sz="2050" spc="-60" dirty="0">
                <a:solidFill>
                  <a:srgbClr val="070707"/>
                </a:solidFill>
                <a:latin typeface="Cambria"/>
                <a:cs typeface="Cambria"/>
              </a:rPr>
              <a:t> </a:t>
            </a:r>
            <a:r>
              <a:rPr sz="2050" spc="-20" dirty="0">
                <a:latin typeface="Cambria"/>
                <a:cs typeface="Cambria"/>
              </a:rPr>
              <a:t>spacing</a:t>
            </a:r>
            <a:r>
              <a:rPr sz="2050" spc="20" dirty="0"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E0E0E"/>
                </a:solidFill>
                <a:latin typeface="Cambria"/>
                <a:cs typeface="Cambria"/>
              </a:rPr>
              <a:t>of</a:t>
            </a:r>
            <a:r>
              <a:rPr sz="2050" spc="-114" dirty="0">
                <a:solidFill>
                  <a:srgbClr val="0E0E0E"/>
                </a:solidFill>
                <a:latin typeface="Cambria"/>
                <a:cs typeface="Cambria"/>
              </a:rPr>
              <a:t> </a:t>
            </a:r>
            <a:r>
              <a:rPr sz="3075" spc="-60" baseline="-6775" dirty="0">
                <a:latin typeface="Cambria"/>
                <a:cs typeface="Cambria"/>
              </a:rPr>
              <a:t>3</a:t>
            </a:r>
            <a:r>
              <a:rPr sz="3075" spc="-60" baseline="1355" dirty="0">
                <a:latin typeface="Cambria"/>
                <a:cs typeface="Cambria"/>
              </a:rPr>
              <a:t>0-</a:t>
            </a:r>
            <a:r>
              <a:rPr sz="3075" spc="-75" baseline="1355" dirty="0">
                <a:latin typeface="Cambria"/>
                <a:cs typeface="Cambria"/>
              </a:rPr>
              <a:t>4 </a:t>
            </a:r>
            <a:r>
              <a:rPr sz="2000" dirty="0">
                <a:latin typeface="Cambria"/>
                <a:cs typeface="Cambria"/>
              </a:rPr>
              <a:t>cm</a:t>
            </a:r>
            <a:r>
              <a:rPr sz="2000" spc="19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from</a:t>
            </a:r>
            <a:r>
              <a:rPr sz="2000" spc="245" dirty="0">
                <a:latin typeface="Cambria"/>
                <a:cs typeface="Cambria"/>
              </a:rPr>
              <a:t> </a:t>
            </a:r>
            <a:r>
              <a:rPr sz="2000" spc="-40" dirty="0">
                <a:latin typeface="Cambria"/>
                <a:cs typeface="Cambria"/>
              </a:rPr>
              <a:t>row</a:t>
            </a:r>
            <a:r>
              <a:rPr sz="2000" spc="235" dirty="0"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to</a:t>
            </a:r>
            <a:r>
              <a:rPr sz="2000" spc="100" dirty="0">
                <a:latin typeface="Cambria"/>
                <a:cs typeface="Cambria"/>
              </a:rPr>
              <a:t> </a:t>
            </a:r>
            <a:r>
              <a:rPr sz="2000" spc="-55" dirty="0">
                <a:solidFill>
                  <a:srgbClr val="0C1A00"/>
                </a:solidFill>
                <a:latin typeface="Cambria"/>
                <a:cs typeface="Cambria"/>
              </a:rPr>
              <a:t>row</a:t>
            </a:r>
            <a:r>
              <a:rPr sz="2000" spc="114" dirty="0">
                <a:solidFill>
                  <a:srgbClr val="0C1A0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12F08"/>
                </a:solidFill>
                <a:latin typeface="Cambria"/>
                <a:cs typeface="Cambria"/>
              </a:rPr>
              <a:t>and</a:t>
            </a:r>
            <a:r>
              <a:rPr sz="2000" spc="210" dirty="0">
                <a:solidFill>
                  <a:srgbClr val="212F08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F1D00"/>
                </a:solidFill>
                <a:latin typeface="Cambria"/>
                <a:cs typeface="Cambria"/>
              </a:rPr>
              <a:t>i</a:t>
            </a:r>
            <a:r>
              <a:rPr sz="2000" spc="235" dirty="0">
                <a:solidFill>
                  <a:srgbClr val="0F1D0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F1D00"/>
                </a:solidFill>
                <a:latin typeface="Cambria"/>
                <a:cs typeface="Cambria"/>
              </a:rPr>
              <a:t>-zo</a:t>
            </a:r>
            <a:r>
              <a:rPr sz="2000" spc="65" dirty="0">
                <a:solidFill>
                  <a:srgbClr val="0F1D00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162401"/>
                </a:solidFill>
                <a:latin typeface="Cambria"/>
                <a:cs typeface="Cambria"/>
              </a:rPr>
              <a:t>cm</a:t>
            </a:r>
            <a:r>
              <a:rPr sz="2000" spc="95" dirty="0">
                <a:solidFill>
                  <a:srgbClr val="162401"/>
                </a:solidFill>
                <a:latin typeface="Cambria"/>
                <a:cs typeface="Cambria"/>
              </a:rPr>
              <a:t> </a:t>
            </a:r>
            <a:r>
              <a:rPr sz="2000" spc="-270" dirty="0">
                <a:latin typeface="Cambria"/>
                <a:cs typeface="Cambria"/>
              </a:rPr>
              <a:t>comm</a:t>
            </a:r>
            <a:r>
              <a:rPr sz="2000" spc="305" dirty="0"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1C2A03"/>
                </a:solidFill>
                <a:latin typeface="Cambria"/>
                <a:cs typeface="Cambria"/>
              </a:rPr>
              <a:t>to </a:t>
            </a:r>
            <a:r>
              <a:rPr sz="2000" dirty="0">
                <a:solidFill>
                  <a:srgbClr val="050505"/>
                </a:solidFill>
                <a:latin typeface="Cambria"/>
                <a:cs typeface="Cambria"/>
              </a:rPr>
              <a:t>corm</a:t>
            </a:r>
            <a:r>
              <a:rPr sz="2000" spc="23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is</a:t>
            </a:r>
            <a:r>
              <a:rPr sz="2000" spc="175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maintained. </a:t>
            </a:r>
            <a:r>
              <a:rPr sz="1900" dirty="0">
                <a:latin typeface="Cambria"/>
                <a:cs typeface="Cambria"/>
              </a:rPr>
              <a:t>Depending</a:t>
            </a:r>
            <a:r>
              <a:rPr sz="1900" spc="195" dirty="0">
                <a:latin typeface="Cambria"/>
                <a:cs typeface="Cambria"/>
              </a:rPr>
              <a:t>  </a:t>
            </a:r>
            <a:r>
              <a:rPr sz="1900" dirty="0">
                <a:solidFill>
                  <a:srgbClr val="282828"/>
                </a:solidFill>
                <a:latin typeface="Cambria"/>
                <a:cs typeface="Cambria"/>
              </a:rPr>
              <a:t>upon</a:t>
            </a:r>
            <a:r>
              <a:rPr sz="1900" spc="195" dirty="0">
                <a:solidFill>
                  <a:srgbClr val="282828"/>
                </a:solidFill>
                <a:latin typeface="Cambria"/>
                <a:cs typeface="Cambria"/>
              </a:rPr>
              <a:t>  </a:t>
            </a:r>
            <a:r>
              <a:rPr sz="1900" dirty="0">
                <a:solidFill>
                  <a:srgbClr val="050505"/>
                </a:solidFill>
                <a:latin typeface="Cambria"/>
                <a:cs typeface="Cambria"/>
              </a:rPr>
              <a:t>the</a:t>
            </a:r>
            <a:r>
              <a:rPr sz="1900" spc="49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900" dirty="0">
                <a:latin typeface="Cambria"/>
                <a:cs typeface="Cambria"/>
              </a:rPr>
              <a:t>soil</a:t>
            </a:r>
            <a:r>
              <a:rPr sz="1900" spc="85" dirty="0">
                <a:latin typeface="Cambria"/>
                <a:cs typeface="Cambria"/>
              </a:rPr>
              <a:t>  </a:t>
            </a:r>
            <a:r>
              <a:rPr sz="1900" dirty="0">
                <a:latin typeface="Cambria"/>
                <a:cs typeface="Cambria"/>
              </a:rPr>
              <a:t>condition</a:t>
            </a:r>
            <a:r>
              <a:rPr sz="1900" spc="150" dirty="0">
                <a:latin typeface="Cambria"/>
                <a:cs typeface="Cambria"/>
              </a:rPr>
              <a:t>  </a:t>
            </a:r>
            <a:r>
              <a:rPr sz="1900" dirty="0">
                <a:solidFill>
                  <a:srgbClr val="081300"/>
                </a:solidFill>
                <a:latin typeface="Cambria"/>
                <a:cs typeface="Cambria"/>
              </a:rPr>
              <a:t>&amp;</a:t>
            </a:r>
            <a:r>
              <a:rPr sz="1900" spc="280" dirty="0">
                <a:solidFill>
                  <a:srgbClr val="081300"/>
                </a:solidFill>
                <a:latin typeface="Cambria"/>
                <a:cs typeface="Cambria"/>
              </a:rPr>
              <a:t>   </a:t>
            </a:r>
            <a:r>
              <a:rPr sz="1900" dirty="0">
                <a:latin typeface="Cambria"/>
                <a:cs typeface="Cambria"/>
              </a:rPr>
              <a:t>size</a:t>
            </a:r>
            <a:r>
              <a:rPr sz="1900" spc="90" dirty="0">
                <a:latin typeface="Cambria"/>
                <a:cs typeface="Cambria"/>
              </a:rPr>
              <a:t>  </a:t>
            </a:r>
            <a:r>
              <a:rPr sz="1900" dirty="0">
                <a:solidFill>
                  <a:srgbClr val="050505"/>
                </a:solidFill>
                <a:latin typeface="Cambria"/>
                <a:cs typeface="Cambria"/>
              </a:rPr>
              <a:t>of</a:t>
            </a:r>
            <a:r>
              <a:rPr sz="1900" spc="170" dirty="0">
                <a:solidFill>
                  <a:srgbClr val="050505"/>
                </a:solidFill>
                <a:latin typeface="Cambria"/>
                <a:cs typeface="Cambria"/>
              </a:rPr>
              <a:t>  </a:t>
            </a:r>
            <a:r>
              <a:rPr sz="1900" dirty="0">
                <a:latin typeface="Cambria"/>
                <a:cs typeface="Cambria"/>
              </a:rPr>
              <a:t>the</a:t>
            </a:r>
            <a:r>
              <a:rPr sz="1900" spc="484" dirty="0"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50505"/>
                </a:solidFill>
                <a:latin typeface="Cambria"/>
                <a:cs typeface="Cambria"/>
              </a:rPr>
              <a:t>corm</a:t>
            </a:r>
            <a:r>
              <a:rPr sz="1900" spc="135" dirty="0">
                <a:solidFill>
                  <a:srgbClr val="050505"/>
                </a:solidFill>
                <a:latin typeface="Cambria"/>
                <a:cs typeface="Cambria"/>
              </a:rPr>
              <a:t>  </a:t>
            </a:r>
            <a:r>
              <a:rPr sz="1900" spc="-25" dirty="0">
                <a:latin typeface="Cambria"/>
                <a:cs typeface="Cambria"/>
              </a:rPr>
              <a:t>the </a:t>
            </a:r>
            <a:r>
              <a:rPr sz="1900" dirty="0">
                <a:latin typeface="Cambria"/>
                <a:cs typeface="Cambria"/>
              </a:rPr>
              <a:t>spacing</a:t>
            </a:r>
            <a:r>
              <a:rPr sz="1900" spc="175" dirty="0">
                <a:latin typeface="Cambria"/>
                <a:cs typeface="Cambria"/>
              </a:rPr>
              <a:t> </a:t>
            </a:r>
            <a:r>
              <a:rPr sz="1900" dirty="0">
                <a:latin typeface="Cambria"/>
                <a:cs typeface="Cambria"/>
              </a:rPr>
              <a:t>may </a:t>
            </a:r>
            <a:r>
              <a:rPr sz="1900" spc="-10" dirty="0">
                <a:latin typeface="Cambria"/>
                <a:cs typeface="Cambria"/>
              </a:rPr>
              <a:t>vary.</a:t>
            </a:r>
            <a:endParaRPr sz="1900">
              <a:latin typeface="Cambria"/>
              <a:cs typeface="Cambria"/>
            </a:endParaRPr>
          </a:p>
          <a:p>
            <a:pPr marL="238125" indent="-209550">
              <a:lnSpc>
                <a:spcPct val="100000"/>
              </a:lnSpc>
              <a:spcBef>
                <a:spcPts val="1270"/>
              </a:spcBef>
              <a:buClr>
                <a:srgbClr val="1ABFC6"/>
              </a:buClr>
              <a:buChar char="•"/>
              <a:tabLst>
                <a:tab pos="238125" algn="l"/>
              </a:tabLst>
            </a:pPr>
            <a:r>
              <a:rPr sz="2150" dirty="0">
                <a:latin typeface="Times New Roman"/>
                <a:cs typeface="Times New Roman"/>
              </a:rPr>
              <a:t>The</a:t>
            </a:r>
            <a:r>
              <a:rPr sz="2150" spc="-135" dirty="0">
                <a:latin typeface="Times New Roman"/>
                <a:cs typeface="Times New Roman"/>
              </a:rPr>
              <a:t> </a:t>
            </a:r>
            <a:r>
              <a:rPr sz="2150" spc="-65" dirty="0">
                <a:latin typeface="Times New Roman"/>
                <a:cs typeface="Times New Roman"/>
              </a:rPr>
              <a:t>corm</a:t>
            </a:r>
            <a:r>
              <a:rPr sz="2150" spc="-70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should</a:t>
            </a:r>
            <a:r>
              <a:rPr sz="2150" spc="-15" dirty="0"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not</a:t>
            </a:r>
            <a:r>
              <a:rPr sz="2150" spc="-85" dirty="0"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7C8767"/>
                </a:solidFill>
                <a:latin typeface="Times New Roman"/>
                <a:cs typeface="Times New Roman"/>
              </a:rPr>
              <a:t>be</a:t>
            </a:r>
            <a:r>
              <a:rPr sz="2150" spc="-70" dirty="0">
                <a:solidFill>
                  <a:srgbClr val="7C8767"/>
                </a:solidFill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planted</a:t>
            </a:r>
            <a:r>
              <a:rPr sz="2150" spc="40" dirty="0">
                <a:latin typeface="Times New Roman"/>
                <a:cs typeface="Times New Roman"/>
              </a:rPr>
              <a:t> </a:t>
            </a:r>
            <a:r>
              <a:rPr sz="2150" spc="-10" dirty="0">
                <a:solidFill>
                  <a:srgbClr val="182800"/>
                </a:solidFill>
                <a:latin typeface="Times New Roman"/>
                <a:cs typeface="Times New Roman"/>
              </a:rPr>
              <a:t>too</a:t>
            </a:r>
            <a:r>
              <a:rPr sz="2150" spc="-130" dirty="0">
                <a:solidFill>
                  <a:srgbClr val="1828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dip</a:t>
            </a:r>
            <a:r>
              <a:rPr sz="2150" spc="-80" dirty="0"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545E41"/>
                </a:solidFill>
                <a:latin typeface="Times New Roman"/>
                <a:cs typeface="Times New Roman"/>
              </a:rPr>
              <a:t>nor</a:t>
            </a:r>
            <a:r>
              <a:rPr sz="2150" spc="-95" dirty="0">
                <a:solidFill>
                  <a:srgbClr val="545E41"/>
                </a:solidFill>
                <a:latin typeface="Times New Roman"/>
                <a:cs typeface="Times New Roman"/>
              </a:rPr>
              <a:t> </a:t>
            </a:r>
            <a:r>
              <a:rPr sz="2150" spc="-35" dirty="0">
                <a:latin typeface="Times New Roman"/>
                <a:cs typeface="Times New Roman"/>
              </a:rPr>
              <a:t>too</a:t>
            </a:r>
            <a:r>
              <a:rPr sz="2150" spc="-100" dirty="0"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shallow.</a:t>
            </a:r>
            <a:endParaRPr sz="2150">
              <a:latin typeface="Times New Roman"/>
              <a:cs typeface="Times New Roman"/>
            </a:endParaRPr>
          </a:p>
          <a:p>
            <a:pPr marL="251460" indent="-222885">
              <a:lnSpc>
                <a:spcPct val="100000"/>
              </a:lnSpc>
              <a:spcBef>
                <a:spcPts val="1120"/>
              </a:spcBef>
              <a:buClr>
                <a:srgbClr val="1CBFC1"/>
              </a:buClr>
              <a:buChar char="•"/>
              <a:tabLst>
                <a:tab pos="251460" algn="l"/>
              </a:tabLst>
            </a:pPr>
            <a:r>
              <a:rPr sz="2150" spc="-45" dirty="0">
                <a:solidFill>
                  <a:srgbClr val="080808"/>
                </a:solidFill>
                <a:latin typeface="Times New Roman"/>
                <a:cs typeface="Times New Roman"/>
              </a:rPr>
              <a:t>The</a:t>
            </a:r>
            <a:r>
              <a:rPr sz="2150" spc="-90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latin typeface="Times New Roman"/>
                <a:cs typeface="Times New Roman"/>
              </a:rPr>
              <a:t>depth</a:t>
            </a:r>
            <a:r>
              <a:rPr sz="2150" spc="-135" dirty="0"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8E9377"/>
                </a:solidFill>
                <a:latin typeface="Times New Roman"/>
                <a:cs typeface="Times New Roman"/>
              </a:rPr>
              <a:t>of</a:t>
            </a:r>
            <a:r>
              <a:rPr sz="2150" spc="-110" dirty="0">
                <a:solidFill>
                  <a:srgbClr val="8E9377"/>
                </a:solidFill>
                <a:latin typeface="Times New Roman"/>
                <a:cs typeface="Times New Roman"/>
              </a:rPr>
              <a:t> </a:t>
            </a:r>
            <a:r>
              <a:rPr sz="2150" spc="-20" dirty="0">
                <a:latin typeface="Times New Roman"/>
                <a:cs typeface="Times New Roman"/>
              </a:rPr>
              <a:t>planting</a:t>
            </a:r>
            <a:r>
              <a:rPr sz="2150" spc="-114" dirty="0"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0C1600"/>
                </a:solidFill>
                <a:latin typeface="Times New Roman"/>
                <a:cs typeface="Times New Roman"/>
              </a:rPr>
              <a:t>should</a:t>
            </a:r>
            <a:r>
              <a:rPr sz="2150" spc="5" dirty="0">
                <a:solidFill>
                  <a:srgbClr val="0C1600"/>
                </a:solidFill>
                <a:latin typeface="Times New Roman"/>
                <a:cs typeface="Times New Roman"/>
              </a:rPr>
              <a:t> </a:t>
            </a:r>
            <a:r>
              <a:rPr sz="2150" spc="-70" dirty="0">
                <a:solidFill>
                  <a:srgbClr val="6B7752"/>
                </a:solidFill>
                <a:latin typeface="Times New Roman"/>
                <a:cs typeface="Times New Roman"/>
              </a:rPr>
              <a:t>be</a:t>
            </a:r>
            <a:r>
              <a:rPr sz="2150" spc="-105" dirty="0">
                <a:solidFill>
                  <a:srgbClr val="6B7752"/>
                </a:solidFill>
                <a:latin typeface="Times New Roman"/>
                <a:cs typeface="Times New Roman"/>
              </a:rPr>
              <a:t> </a:t>
            </a:r>
            <a:r>
              <a:rPr sz="2150" spc="-65" dirty="0">
                <a:solidFill>
                  <a:srgbClr val="182600"/>
                </a:solidFill>
                <a:latin typeface="Times New Roman"/>
                <a:cs typeface="Times New Roman"/>
              </a:rPr>
              <a:t>z-</a:t>
            </a:r>
            <a:r>
              <a:rPr sz="2150" spc="-85" dirty="0">
                <a:solidFill>
                  <a:srgbClr val="182600"/>
                </a:solidFill>
                <a:latin typeface="Times New Roman"/>
                <a:cs typeface="Times New Roman"/>
              </a:rPr>
              <a:t>9</a:t>
            </a:r>
            <a:r>
              <a:rPr sz="2150" spc="-140" dirty="0">
                <a:solidFill>
                  <a:srgbClr val="182600"/>
                </a:solidFill>
                <a:latin typeface="Times New Roman"/>
                <a:cs typeface="Times New Roman"/>
              </a:rPr>
              <a:t> </a:t>
            </a:r>
            <a:r>
              <a:rPr sz="2150" dirty="0">
                <a:solidFill>
                  <a:srgbClr val="899575"/>
                </a:solidFill>
                <a:latin typeface="Times New Roman"/>
                <a:cs typeface="Times New Roman"/>
              </a:rPr>
              <a:t>cm</a:t>
            </a:r>
            <a:r>
              <a:rPr sz="2150" spc="-25" dirty="0">
                <a:solidFill>
                  <a:srgbClr val="899575"/>
                </a:solidFill>
                <a:latin typeface="Times New Roman"/>
                <a:cs typeface="Times New Roman"/>
              </a:rPr>
              <a:t> </a:t>
            </a:r>
            <a:r>
              <a:rPr sz="2150" spc="-25" dirty="0">
                <a:solidFill>
                  <a:srgbClr val="050505"/>
                </a:solidFill>
                <a:latin typeface="Times New Roman"/>
                <a:cs typeface="Times New Roman"/>
              </a:rPr>
              <a:t>from</a:t>
            </a:r>
            <a:r>
              <a:rPr sz="2150" spc="-2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the</a:t>
            </a:r>
            <a:r>
              <a:rPr sz="2150" spc="-125" dirty="0">
                <a:latin typeface="Times New Roman"/>
                <a:cs typeface="Times New Roman"/>
              </a:rPr>
              <a:t> </a:t>
            </a:r>
            <a:r>
              <a:rPr sz="2150" spc="-10" dirty="0">
                <a:solidFill>
                  <a:srgbClr val="0C0C0C"/>
                </a:solidFill>
                <a:latin typeface="Times New Roman"/>
                <a:cs typeface="Times New Roman"/>
              </a:rPr>
              <a:t>ground</a:t>
            </a:r>
            <a:r>
              <a:rPr sz="2150" spc="7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2150" spc="-10" dirty="0">
                <a:latin typeface="Times New Roman"/>
                <a:cs typeface="Times New Roman"/>
              </a:rPr>
              <a:t>level.</a:t>
            </a:r>
            <a:endParaRPr sz="2150">
              <a:latin typeface="Times New Roman"/>
              <a:cs typeface="Times New Roman"/>
            </a:endParaRPr>
          </a:p>
          <a:p>
            <a:pPr marL="251460" indent="-220345">
              <a:lnSpc>
                <a:spcPct val="100000"/>
              </a:lnSpc>
              <a:spcBef>
                <a:spcPts val="1470"/>
              </a:spcBef>
              <a:buClr>
                <a:srgbClr val="36BAB3"/>
              </a:buClr>
              <a:buChar char="•"/>
              <a:tabLst>
                <a:tab pos="251460" algn="l"/>
                <a:tab pos="4302760" algn="l"/>
                <a:tab pos="5242560" algn="l"/>
                <a:tab pos="5574030" algn="l"/>
              </a:tabLst>
            </a:pPr>
            <a:r>
              <a:rPr sz="1850" spc="90" dirty="0">
                <a:latin typeface="Times New Roman"/>
                <a:cs typeface="Times New Roman"/>
              </a:rPr>
              <a:t>Croms</a:t>
            </a:r>
            <a:r>
              <a:rPr sz="1850" spc="-15" dirty="0">
                <a:latin typeface="Times New Roman"/>
                <a:cs typeface="Times New Roman"/>
              </a:rPr>
              <a:t> </a:t>
            </a:r>
            <a:r>
              <a:rPr sz="1850" spc="70" dirty="0">
                <a:latin typeface="Times New Roman"/>
                <a:cs typeface="Times New Roman"/>
              </a:rPr>
              <a:t>are</a:t>
            </a:r>
            <a:r>
              <a:rPr sz="1850" spc="210" dirty="0">
                <a:latin typeface="Times New Roman"/>
                <a:cs typeface="Times New Roman"/>
              </a:rPr>
              <a:t> </a:t>
            </a:r>
            <a:r>
              <a:rPr sz="1850" spc="70" dirty="0">
                <a:latin typeface="Times New Roman"/>
                <a:cs typeface="Times New Roman"/>
              </a:rPr>
              <a:t>to</a:t>
            </a:r>
            <a:r>
              <a:rPr sz="1850" spc="185" dirty="0">
                <a:latin typeface="Times New Roman"/>
                <a:cs typeface="Times New Roman"/>
              </a:rPr>
              <a:t> </a:t>
            </a:r>
            <a:r>
              <a:rPr sz="1850" spc="75" dirty="0">
                <a:latin typeface="Times New Roman"/>
                <a:cs typeface="Times New Roman"/>
              </a:rPr>
              <a:t>be</a:t>
            </a:r>
            <a:r>
              <a:rPr sz="1850" spc="40" dirty="0">
                <a:latin typeface="Times New Roman"/>
                <a:cs typeface="Times New Roman"/>
              </a:rPr>
              <a:t> </a:t>
            </a:r>
            <a:r>
              <a:rPr sz="1850" spc="100" dirty="0">
                <a:latin typeface="Times New Roman"/>
                <a:cs typeface="Times New Roman"/>
              </a:rPr>
              <a:t>planted</a:t>
            </a:r>
            <a:r>
              <a:rPr sz="1850" spc="200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in</a:t>
            </a:r>
            <a:r>
              <a:rPr sz="1850" spc="18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spc="60" dirty="0">
                <a:latin typeface="Times New Roman"/>
                <a:cs typeface="Times New Roman"/>
              </a:rPr>
              <a:t>staggard</a:t>
            </a:r>
            <a:r>
              <a:rPr sz="1850" dirty="0">
                <a:latin typeface="Times New Roman"/>
                <a:cs typeface="Times New Roman"/>
              </a:rPr>
              <a:t>	a</a:t>
            </a:r>
            <a:r>
              <a:rPr sz="1850" spc="-135" dirty="0">
                <a:latin typeface="Times New Roman"/>
                <a:cs typeface="Times New Roman"/>
              </a:rPr>
              <a:t> </a:t>
            </a:r>
            <a:r>
              <a:rPr sz="1850" spc="-195" dirty="0">
                <a:latin typeface="Times New Roman"/>
                <a:cs typeface="Times New Roman"/>
              </a:rPr>
              <a:t>riFlRi’</a:t>
            </a:r>
            <a:r>
              <a:rPr sz="1850" spc="15" dirty="0">
                <a:latin typeface="Times New Roman"/>
                <a:cs typeface="Times New Roman"/>
              </a:rPr>
              <a:t> </a:t>
            </a:r>
            <a:r>
              <a:rPr sz="1850" spc="-25" dirty="0">
                <a:latin typeface="Times New Roman"/>
                <a:cs typeface="Times New Roman"/>
              </a:rPr>
              <a:t>at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25" dirty="0">
                <a:latin typeface="Times New Roman"/>
                <a:cs typeface="Times New Roman"/>
              </a:rPr>
              <a:t>an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55" dirty="0">
                <a:latin typeface="Times New Roman"/>
                <a:cs typeface="Times New Roman"/>
              </a:rPr>
              <a:t>interval</a:t>
            </a:r>
            <a:r>
              <a:rPr sz="1850" spc="33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nf</a:t>
            </a:r>
            <a:r>
              <a:rPr sz="1850" spc="130" dirty="0">
                <a:latin typeface="Times New Roman"/>
                <a:cs typeface="Times New Roman"/>
              </a:rPr>
              <a:t> </a:t>
            </a:r>
            <a:r>
              <a:rPr sz="2775" spc="-75" baseline="-10510" dirty="0">
                <a:latin typeface="Times New Roman"/>
                <a:cs typeface="Times New Roman"/>
              </a:rPr>
              <a:t>7-</a:t>
            </a:r>
            <a:r>
              <a:rPr sz="2775" spc="-37" baseline="-10510" dirty="0">
                <a:latin typeface="Times New Roman"/>
                <a:cs typeface="Times New Roman"/>
              </a:rPr>
              <a:t>*s</a:t>
            </a:r>
            <a:endParaRPr sz="2775" baseline="-10510">
              <a:latin typeface="Times New Roman"/>
              <a:cs typeface="Times New Roman"/>
            </a:endParaRPr>
          </a:p>
          <a:p>
            <a:pPr marL="252095">
              <a:lnSpc>
                <a:spcPct val="100000"/>
              </a:lnSpc>
              <a:spcBef>
                <a:spcPts val="980"/>
              </a:spcBef>
              <a:tabLst>
                <a:tab pos="4540250" algn="l"/>
              </a:tabLst>
            </a:pPr>
            <a:r>
              <a:rPr sz="1900" dirty="0">
                <a:latin typeface="Times New Roman"/>
                <a:cs typeface="Times New Roman"/>
              </a:rPr>
              <a:t>days</a:t>
            </a:r>
            <a:r>
              <a:rPr sz="1900" spc="19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to </a:t>
            </a:r>
            <a:r>
              <a:rPr sz="1900" spc="65" dirty="0">
                <a:latin typeface="Times New Roman"/>
                <a:cs typeface="Times New Roman"/>
              </a:rPr>
              <a:t>get</a:t>
            </a:r>
            <a:r>
              <a:rPr sz="1900" spc="90" dirty="0">
                <a:latin typeface="Times New Roman"/>
                <a:cs typeface="Times New Roman"/>
              </a:rPr>
              <a:t> </a:t>
            </a:r>
            <a:r>
              <a:rPr sz="1900" spc="95" dirty="0">
                <a:latin typeface="Times New Roman"/>
                <a:cs typeface="Times New Roman"/>
              </a:rPr>
              <a:t>continuous</a:t>
            </a:r>
            <a:r>
              <a:rPr sz="1900" spc="114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50505"/>
                </a:solidFill>
                <a:latin typeface="Times New Roman"/>
                <a:cs typeface="Times New Roman"/>
              </a:rPr>
              <a:t>flower</a:t>
            </a:r>
            <a:r>
              <a:rPr sz="1900" spc="13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50505"/>
                </a:solidFill>
                <a:latin typeface="Times New Roman"/>
                <a:cs typeface="Times New Roman"/>
              </a:rPr>
              <a:t>for</a:t>
            </a:r>
            <a:r>
              <a:rPr sz="1900" spc="-1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6D755D"/>
                </a:solidFill>
                <a:latin typeface="Times New Roman"/>
                <a:cs typeface="Times New Roman"/>
              </a:rPr>
              <a:t>a</a:t>
            </a:r>
            <a:r>
              <a:rPr sz="1900" spc="185" dirty="0">
                <a:solidFill>
                  <a:srgbClr val="6D755D"/>
                </a:solidFill>
                <a:latin typeface="Times New Roman"/>
                <a:cs typeface="Times New Roman"/>
              </a:rPr>
              <a:t> </a:t>
            </a:r>
            <a:r>
              <a:rPr sz="1900" spc="35" dirty="0">
                <a:latin typeface="Times New Roman"/>
                <a:cs typeface="Times New Roman"/>
              </a:rPr>
              <a:t>long</a:t>
            </a:r>
            <a:r>
              <a:rPr sz="1900" dirty="0">
                <a:latin typeface="Times New Roman"/>
                <a:cs typeface="Times New Roman"/>
              </a:rPr>
              <a:t>	period</a:t>
            </a:r>
            <a:r>
              <a:rPr sz="1900" spc="490" dirty="0">
                <a:latin typeface="Times New Roman"/>
                <a:cs typeface="Times New Roman"/>
              </a:rPr>
              <a:t> </a:t>
            </a:r>
            <a:r>
              <a:rPr sz="1900" spc="-50" dirty="0">
                <a:solidFill>
                  <a:srgbClr val="070F00"/>
                </a:solidFill>
                <a:latin typeface="Times New Roman"/>
                <a:cs typeface="Times New Roman"/>
              </a:rPr>
              <a:t>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188200" cy="127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747259" y="243204"/>
            <a:ext cx="2759075" cy="0"/>
          </a:xfrm>
          <a:custGeom>
            <a:avLst/>
            <a:gdLst/>
            <a:ahLst/>
            <a:cxnLst/>
            <a:rect l="l" t="t" r="r" b="b"/>
            <a:pathLst>
              <a:path w="2759075">
                <a:moveTo>
                  <a:pt x="0" y="0"/>
                </a:moveTo>
                <a:lnTo>
                  <a:pt x="2758862" y="0"/>
                </a:lnTo>
              </a:path>
            </a:pathLst>
          </a:custGeom>
          <a:ln w="3175">
            <a:solidFill>
              <a:srgbClr val="4B8C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971" y="376766"/>
            <a:ext cx="3636010" cy="3810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430530" algn="l"/>
                <a:tab pos="664845" algn="l"/>
                <a:tab pos="1649730" algn="l"/>
                <a:tab pos="2366645" algn="l"/>
                <a:tab pos="2592070" algn="l"/>
                <a:tab pos="3023870" algn="l"/>
              </a:tabLst>
            </a:pPr>
            <a:r>
              <a:rPr sz="2300" spc="-50" dirty="0"/>
              <a:t>N</a:t>
            </a:r>
            <a:r>
              <a:rPr sz="2300" dirty="0"/>
              <a:t>	</a:t>
            </a:r>
            <a:r>
              <a:rPr sz="2300" spc="-50" dirty="0"/>
              <a:t>t</a:t>
            </a:r>
            <a:r>
              <a:rPr sz="2300" dirty="0"/>
              <a:t>	</a:t>
            </a:r>
            <a:r>
              <a:rPr sz="2300" spc="105" dirty="0"/>
              <a:t>itiona</a:t>
            </a:r>
            <a:r>
              <a:rPr sz="2300" dirty="0"/>
              <a:t>	</a:t>
            </a:r>
            <a:r>
              <a:rPr sz="2300" spc="110" dirty="0"/>
              <a:t>Req</a:t>
            </a:r>
            <a:r>
              <a:rPr sz="2300" dirty="0"/>
              <a:t>	</a:t>
            </a:r>
            <a:r>
              <a:rPr sz="2300" spc="20" dirty="0"/>
              <a:t>i</a:t>
            </a:r>
            <a:r>
              <a:rPr sz="2300" dirty="0"/>
              <a:t>	</a:t>
            </a:r>
            <a:r>
              <a:rPr sz="2300" spc="70" dirty="0"/>
              <a:t>e</a:t>
            </a:r>
            <a:r>
              <a:rPr sz="2300" dirty="0"/>
              <a:t>	</a:t>
            </a:r>
            <a:r>
              <a:rPr sz="2300" spc="130" dirty="0"/>
              <a:t>en</a:t>
            </a:r>
            <a:r>
              <a:rPr sz="2300" spc="420" dirty="0"/>
              <a:t> </a:t>
            </a:r>
            <a:r>
              <a:rPr sz="2300" spc="55" dirty="0"/>
              <a:t>s</a:t>
            </a:r>
            <a:endParaRPr sz="2300"/>
          </a:p>
        </p:txBody>
      </p:sp>
      <p:sp>
        <p:nvSpPr>
          <p:cNvPr id="5" name="object 5"/>
          <p:cNvSpPr txBox="1"/>
          <p:nvPr/>
        </p:nvSpPr>
        <p:spPr>
          <a:xfrm>
            <a:off x="7560920" y="376766"/>
            <a:ext cx="81915" cy="3810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00" spc="-55" dirty="0">
                <a:solidFill>
                  <a:srgbClr val="60A1AC"/>
                </a:solidFill>
                <a:latin typeface="Cambria"/>
                <a:cs typeface="Cambria"/>
              </a:rPr>
              <a:t>'</a:t>
            </a:r>
            <a:endParaRPr sz="23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4800" y="799747"/>
            <a:ext cx="6831965" cy="34258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 indent="163830" algn="just">
              <a:lnSpc>
                <a:spcPct val="147200"/>
              </a:lnSpc>
              <a:spcBef>
                <a:spcPts val="55"/>
              </a:spcBef>
            </a:pPr>
            <a:r>
              <a:rPr sz="2200" dirty="0">
                <a:latin typeface="Cambria"/>
                <a:cs typeface="Cambria"/>
              </a:rPr>
              <a:t>3</a:t>
            </a:r>
            <a:r>
              <a:rPr sz="2200" spc="-125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677277"/>
                </a:solidFill>
                <a:latin typeface="Cambria"/>
                <a:cs typeface="Cambria"/>
              </a:rPr>
              <a:t>kg</a:t>
            </a:r>
            <a:r>
              <a:rPr sz="2200" spc="-120" dirty="0">
                <a:solidFill>
                  <a:srgbClr val="677277"/>
                </a:solidFill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of</a:t>
            </a:r>
            <a:r>
              <a:rPr sz="2200" spc="-95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212121"/>
                </a:solidFill>
                <a:latin typeface="Cambria"/>
                <a:cs typeface="Cambria"/>
              </a:rPr>
              <a:t>FYM/</a:t>
            </a:r>
            <a:r>
              <a:rPr sz="2200" spc="15" dirty="0">
                <a:solidFill>
                  <a:srgbClr val="212121"/>
                </a:solidFill>
                <a:latin typeface="Cambria"/>
                <a:cs typeface="Cambria"/>
              </a:rPr>
              <a:t> </a:t>
            </a:r>
            <a:r>
              <a:rPr sz="2200" spc="-45" dirty="0">
                <a:solidFill>
                  <a:srgbClr val="4D626B"/>
                </a:solidFill>
                <a:latin typeface="Cambria"/>
                <a:cs typeface="Cambria"/>
              </a:rPr>
              <a:t>square</a:t>
            </a:r>
            <a:r>
              <a:rPr sz="2200" spc="-70" dirty="0">
                <a:solidFill>
                  <a:srgbClr val="4D626B"/>
                </a:solidFill>
                <a:latin typeface="Cambria"/>
                <a:cs typeface="Cambria"/>
              </a:rPr>
              <a:t> </a:t>
            </a:r>
            <a:r>
              <a:rPr sz="2200" spc="-70" dirty="0">
                <a:solidFill>
                  <a:srgbClr val="000E21"/>
                </a:solidFill>
                <a:latin typeface="Cambria"/>
                <a:cs typeface="Cambria"/>
              </a:rPr>
              <a:t>metre</a:t>
            </a:r>
            <a:r>
              <a:rPr sz="2200" spc="-55" dirty="0">
                <a:solidFill>
                  <a:srgbClr val="000E21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546E82"/>
                </a:solidFill>
                <a:latin typeface="Cambria"/>
                <a:cs typeface="Cambria"/>
              </a:rPr>
              <a:t>should</a:t>
            </a:r>
            <a:r>
              <a:rPr sz="2200" spc="60" dirty="0">
                <a:solidFill>
                  <a:srgbClr val="546E82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111"/>
                </a:solidFill>
                <a:latin typeface="Cambria"/>
                <a:cs typeface="Cambria"/>
              </a:rPr>
              <a:t>be</a:t>
            </a:r>
            <a:r>
              <a:rPr sz="2200" spc="-95" dirty="0">
                <a:solidFill>
                  <a:srgbClr val="000111"/>
                </a:solidFill>
                <a:latin typeface="Cambria"/>
                <a:cs typeface="Cambria"/>
              </a:rPr>
              <a:t> </a:t>
            </a:r>
            <a:r>
              <a:rPr sz="2200" spc="-25" dirty="0">
                <a:solidFill>
                  <a:srgbClr val="000315"/>
                </a:solidFill>
                <a:latin typeface="Cambria"/>
                <a:cs typeface="Cambria"/>
              </a:rPr>
              <a:t>will</a:t>
            </a:r>
            <a:r>
              <a:rPr sz="2200" spc="-35" dirty="0">
                <a:solidFill>
                  <a:srgbClr val="000315"/>
                </a:solidFill>
                <a:latin typeface="Cambria"/>
                <a:cs typeface="Cambria"/>
              </a:rPr>
              <a:t> </a:t>
            </a:r>
            <a:r>
              <a:rPr sz="2200" spc="-55" dirty="0">
                <a:latin typeface="Cambria"/>
                <a:cs typeface="Cambria"/>
              </a:rPr>
              <a:t>incorporated</a:t>
            </a:r>
            <a:r>
              <a:rPr sz="2200" spc="55" dirty="0">
                <a:latin typeface="Cambria"/>
                <a:cs typeface="Cambria"/>
              </a:rPr>
              <a:t> </a:t>
            </a:r>
            <a:r>
              <a:rPr sz="2200" spc="-25" dirty="0">
                <a:latin typeface="Cambria"/>
                <a:cs typeface="Cambria"/>
              </a:rPr>
              <a:t>at </a:t>
            </a:r>
            <a:r>
              <a:rPr sz="2200" dirty="0">
                <a:latin typeface="Cambria"/>
                <a:cs typeface="Cambria"/>
              </a:rPr>
              <a:t>the</a:t>
            </a:r>
            <a:r>
              <a:rPr sz="2200" spc="125" dirty="0">
                <a:latin typeface="Cambria"/>
                <a:cs typeface="Cambria"/>
              </a:rPr>
              <a:t>  </a:t>
            </a:r>
            <a:r>
              <a:rPr sz="2200" dirty="0">
                <a:latin typeface="Cambria"/>
                <a:cs typeface="Cambria"/>
              </a:rPr>
              <a:t>time</a:t>
            </a:r>
            <a:r>
              <a:rPr sz="2200" spc="100" dirty="0">
                <a:latin typeface="Cambria"/>
                <a:cs typeface="Cambria"/>
              </a:rPr>
              <a:t>  </a:t>
            </a:r>
            <a:r>
              <a:rPr sz="2200" spc="50" dirty="0">
                <a:solidFill>
                  <a:srgbClr val="000A18"/>
                </a:solidFill>
                <a:latin typeface="Cambria"/>
                <a:cs typeface="Cambria"/>
              </a:rPr>
              <a:t>of</a:t>
            </a:r>
            <a:r>
              <a:rPr sz="2200" spc="160" dirty="0">
                <a:solidFill>
                  <a:srgbClr val="000A18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031326"/>
                </a:solidFill>
                <a:latin typeface="Cambria"/>
                <a:cs typeface="Cambria"/>
              </a:rPr>
              <a:t>land</a:t>
            </a:r>
            <a:r>
              <a:rPr sz="2200" spc="160" dirty="0">
                <a:solidFill>
                  <a:srgbClr val="031326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000C1A"/>
                </a:solidFill>
                <a:latin typeface="Cambria"/>
                <a:cs typeface="Cambria"/>
              </a:rPr>
              <a:t>preparation.</a:t>
            </a:r>
            <a:r>
              <a:rPr sz="2200" spc="245" dirty="0">
                <a:solidFill>
                  <a:srgbClr val="000C1A"/>
                </a:solidFill>
                <a:latin typeface="Cambria"/>
                <a:cs typeface="Cambria"/>
              </a:rPr>
              <a:t>  </a:t>
            </a:r>
            <a:r>
              <a:rPr sz="3300" baseline="1262" dirty="0">
                <a:solidFill>
                  <a:srgbClr val="000315"/>
                </a:solidFill>
                <a:latin typeface="Cambria"/>
                <a:cs typeface="Cambria"/>
              </a:rPr>
              <a:t>NPK</a:t>
            </a:r>
            <a:r>
              <a:rPr sz="3300" baseline="-5050" dirty="0">
                <a:solidFill>
                  <a:srgbClr val="000315"/>
                </a:solidFill>
                <a:latin typeface="Cambria"/>
                <a:cs typeface="Cambria"/>
              </a:rPr>
              <a:t>e</a:t>
            </a:r>
            <a:r>
              <a:rPr sz="3300" spc="697" baseline="-5050" dirty="0">
                <a:solidFill>
                  <a:srgbClr val="000315"/>
                </a:solidFill>
                <a:latin typeface="Cambria"/>
                <a:cs typeface="Cambria"/>
              </a:rPr>
              <a:t>    </a:t>
            </a:r>
            <a:r>
              <a:rPr sz="2200" dirty="0">
                <a:solidFill>
                  <a:srgbClr val="050505"/>
                </a:solidFill>
                <a:latin typeface="Cambria"/>
                <a:cs typeface="Cambria"/>
              </a:rPr>
              <a:t>:z</a:t>
            </a:r>
            <a:r>
              <a:rPr sz="2200" spc="125" dirty="0">
                <a:solidFill>
                  <a:srgbClr val="050505"/>
                </a:solidFill>
                <a:latin typeface="Cambria"/>
                <a:cs typeface="Cambria"/>
              </a:rPr>
              <a:t>  </a:t>
            </a:r>
            <a:r>
              <a:rPr sz="2200" dirty="0">
                <a:latin typeface="Cambria"/>
                <a:cs typeface="Cambria"/>
              </a:rPr>
              <a:t>should</a:t>
            </a:r>
            <a:r>
              <a:rPr sz="2200" spc="204" dirty="0">
                <a:latin typeface="Cambria"/>
                <a:cs typeface="Cambria"/>
              </a:rPr>
              <a:t>  </a:t>
            </a:r>
            <a:r>
              <a:rPr sz="2200" spc="-25" dirty="0">
                <a:solidFill>
                  <a:srgbClr val="050505"/>
                </a:solidFill>
                <a:latin typeface="Cambria"/>
                <a:cs typeface="Cambria"/>
              </a:rPr>
              <a:t>be </a:t>
            </a:r>
            <a:r>
              <a:rPr sz="2100" dirty="0">
                <a:latin typeface="Cambria"/>
                <a:cs typeface="Cambria"/>
              </a:rPr>
              <a:t>applied</a:t>
            </a:r>
            <a:r>
              <a:rPr sz="2100" spc="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3B5466"/>
                </a:solidFill>
                <a:latin typeface="Cambria"/>
                <a:cs typeface="Cambria"/>
              </a:rPr>
              <a:t>$6</a:t>
            </a:r>
            <a:r>
              <a:rPr sz="2100" spc="35" dirty="0">
                <a:solidFill>
                  <a:srgbClr val="3B5466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A4254"/>
                </a:solidFill>
                <a:latin typeface="Cambria"/>
                <a:cs typeface="Cambria"/>
              </a:rPr>
              <a:t>gm/</a:t>
            </a:r>
            <a:r>
              <a:rPr sz="2100" spc="70" dirty="0">
                <a:solidFill>
                  <a:srgbClr val="2A4254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84257"/>
                </a:solidFill>
                <a:latin typeface="Cambria"/>
                <a:cs typeface="Cambria"/>
              </a:rPr>
              <a:t>square</a:t>
            </a:r>
            <a:r>
              <a:rPr sz="2100" spc="30" dirty="0">
                <a:solidFill>
                  <a:srgbClr val="284257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000F24"/>
                </a:solidFill>
                <a:latin typeface="Cambria"/>
                <a:cs typeface="Cambria"/>
              </a:rPr>
              <a:t>metrR.</a:t>
            </a:r>
            <a:r>
              <a:rPr sz="2100" spc="140" dirty="0">
                <a:solidFill>
                  <a:srgbClr val="000F24"/>
                </a:solidFill>
                <a:latin typeface="Cambria"/>
                <a:cs typeface="Cambria"/>
              </a:rPr>
              <a:t> </a:t>
            </a:r>
            <a:r>
              <a:rPr sz="2100" spc="75" dirty="0">
                <a:solidFill>
                  <a:srgbClr val="000A21"/>
                </a:solidFill>
                <a:latin typeface="Cambria"/>
                <a:cs typeface="Cambria"/>
              </a:rPr>
              <a:t>Half</a:t>
            </a:r>
            <a:r>
              <a:rPr sz="2100" spc="-35" dirty="0">
                <a:solidFill>
                  <a:srgbClr val="000A21"/>
                </a:solidFill>
                <a:latin typeface="Cambria"/>
                <a:cs typeface="Cambria"/>
              </a:rPr>
              <a:t> </a:t>
            </a:r>
            <a:r>
              <a:rPr sz="2100" spc="75" dirty="0">
                <a:solidFill>
                  <a:srgbClr val="000318"/>
                </a:solidFill>
                <a:latin typeface="Cambria"/>
                <a:cs typeface="Cambria"/>
              </a:rPr>
              <a:t>of</a:t>
            </a:r>
            <a:r>
              <a:rPr sz="2100" spc="10" dirty="0">
                <a:solidFill>
                  <a:srgbClr val="00031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81A"/>
                </a:solidFill>
                <a:latin typeface="Cambria"/>
                <a:cs typeface="Cambria"/>
              </a:rPr>
              <a:t>these</a:t>
            </a:r>
            <a:r>
              <a:rPr sz="2100" spc="-25" dirty="0">
                <a:solidFill>
                  <a:srgbClr val="00081A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30F"/>
                </a:solidFill>
                <a:latin typeface="Cambria"/>
                <a:cs typeface="Cambria"/>
              </a:rPr>
              <a:t>nitrogen</a:t>
            </a:r>
            <a:r>
              <a:rPr sz="2100" spc="120" dirty="0">
                <a:solidFill>
                  <a:srgbClr val="00030F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E18"/>
                </a:solidFill>
                <a:latin typeface="Cambria"/>
                <a:cs typeface="Cambria"/>
              </a:rPr>
              <a:t>in</a:t>
            </a:r>
            <a:r>
              <a:rPr sz="2100" spc="60" dirty="0">
                <a:solidFill>
                  <a:srgbClr val="000E18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solidFill>
                  <a:srgbClr val="050505"/>
                </a:solidFill>
                <a:latin typeface="Cambria"/>
                <a:cs typeface="Cambria"/>
              </a:rPr>
              <a:t>the </a:t>
            </a:r>
            <a:r>
              <a:rPr sz="2200" dirty="0">
                <a:latin typeface="Cambria"/>
                <a:cs typeface="Cambria"/>
              </a:rPr>
              <a:t>entire</a:t>
            </a:r>
            <a:r>
              <a:rPr sz="2200" spc="170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816"/>
                </a:solidFill>
                <a:latin typeface="Cambria"/>
                <a:cs typeface="Cambria"/>
              </a:rPr>
              <a:t>dose</a:t>
            </a:r>
            <a:r>
              <a:rPr sz="2200" spc="75" dirty="0">
                <a:solidFill>
                  <a:srgbClr val="000816"/>
                </a:solidFill>
                <a:latin typeface="Cambria"/>
                <a:cs typeface="Cambria"/>
              </a:rPr>
              <a:t> </a:t>
            </a:r>
            <a:r>
              <a:rPr sz="2200" spc="50" dirty="0">
                <a:solidFill>
                  <a:srgbClr val="000313"/>
                </a:solidFill>
                <a:latin typeface="Cambria"/>
                <a:cs typeface="Cambria"/>
              </a:rPr>
              <a:t>of</a:t>
            </a:r>
            <a:r>
              <a:rPr sz="2200" spc="135" dirty="0">
                <a:solidFill>
                  <a:srgbClr val="000313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000115"/>
                </a:solidFill>
                <a:latin typeface="Cambria"/>
                <a:cs typeface="Cambria"/>
              </a:rPr>
              <a:t>P</a:t>
            </a:r>
            <a:r>
              <a:rPr sz="2200" spc="120" dirty="0">
                <a:solidFill>
                  <a:srgbClr val="000115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518"/>
                </a:solidFill>
                <a:latin typeface="Cambria"/>
                <a:cs typeface="Cambria"/>
              </a:rPr>
              <a:t>and</a:t>
            </a:r>
            <a:r>
              <a:rPr sz="2200" spc="200" dirty="0">
                <a:solidFill>
                  <a:srgbClr val="000518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11831"/>
                </a:solidFill>
                <a:latin typeface="Cambria"/>
                <a:cs typeface="Cambria"/>
              </a:rPr>
              <a:t>K</a:t>
            </a:r>
            <a:r>
              <a:rPr sz="2200" spc="90" dirty="0">
                <a:solidFill>
                  <a:srgbClr val="011831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365470"/>
                </a:solidFill>
                <a:latin typeface="Cambria"/>
                <a:cs typeface="Cambria"/>
              </a:rPr>
              <a:t>should</a:t>
            </a:r>
            <a:r>
              <a:rPr sz="2200" spc="250" dirty="0">
                <a:solidFill>
                  <a:srgbClr val="365470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71C"/>
                </a:solidFill>
                <a:latin typeface="Cambria"/>
                <a:cs typeface="Cambria"/>
              </a:rPr>
              <a:t>be</a:t>
            </a:r>
            <a:r>
              <a:rPr sz="2200" spc="50" dirty="0">
                <a:solidFill>
                  <a:srgbClr val="00071C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51A"/>
                </a:solidFill>
                <a:latin typeface="Cambria"/>
                <a:cs typeface="Cambria"/>
              </a:rPr>
              <a:t>applied</a:t>
            </a:r>
            <a:r>
              <a:rPr sz="2200" spc="235" dirty="0">
                <a:solidFill>
                  <a:srgbClr val="00051A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313"/>
                </a:solidFill>
                <a:latin typeface="Cambria"/>
                <a:cs typeface="Cambria"/>
              </a:rPr>
              <a:t>at</a:t>
            </a:r>
            <a:r>
              <a:rPr sz="2200" spc="245" dirty="0">
                <a:solidFill>
                  <a:srgbClr val="000313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311"/>
                </a:solidFill>
                <a:latin typeface="Cambria"/>
                <a:cs typeface="Cambria"/>
              </a:rPr>
              <a:t>the</a:t>
            </a:r>
            <a:r>
              <a:rPr sz="2200" spc="185" dirty="0">
                <a:solidFill>
                  <a:srgbClr val="000311"/>
                </a:solidFill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time</a:t>
            </a:r>
            <a:r>
              <a:rPr sz="2200" spc="160" dirty="0">
                <a:latin typeface="Cambria"/>
                <a:cs typeface="Cambria"/>
              </a:rPr>
              <a:t> </a:t>
            </a:r>
            <a:r>
              <a:rPr sz="2200" spc="-35" dirty="0">
                <a:latin typeface="Cambria"/>
                <a:cs typeface="Cambria"/>
              </a:rPr>
              <a:t>of </a:t>
            </a:r>
            <a:r>
              <a:rPr sz="2250" spc="-50" dirty="0">
                <a:latin typeface="Cambria"/>
                <a:cs typeface="Cambria"/>
              </a:rPr>
              <a:t>land</a:t>
            </a:r>
            <a:r>
              <a:rPr sz="2250" spc="-75" dirty="0">
                <a:latin typeface="Cambria"/>
                <a:cs typeface="Cambria"/>
              </a:rPr>
              <a:t> </a:t>
            </a:r>
            <a:r>
              <a:rPr sz="2250" spc="-50" dirty="0">
                <a:solidFill>
                  <a:srgbClr val="778E9E"/>
                </a:solidFill>
                <a:latin typeface="Cambria"/>
                <a:cs typeface="Cambria"/>
              </a:rPr>
              <a:t>preparation.</a:t>
            </a:r>
            <a:r>
              <a:rPr sz="2250" spc="-75" dirty="0">
                <a:solidFill>
                  <a:srgbClr val="778E9E"/>
                </a:solidFill>
                <a:latin typeface="Cambria"/>
                <a:cs typeface="Cambria"/>
              </a:rPr>
              <a:t> </a:t>
            </a:r>
            <a:r>
              <a:rPr sz="2250" dirty="0">
                <a:solidFill>
                  <a:srgbClr val="000516"/>
                </a:solidFill>
                <a:latin typeface="Cambria"/>
                <a:cs typeface="Cambria"/>
              </a:rPr>
              <a:t>The</a:t>
            </a:r>
            <a:r>
              <a:rPr sz="2250" spc="-80" dirty="0">
                <a:solidFill>
                  <a:srgbClr val="000516"/>
                </a:solidFill>
                <a:latin typeface="Cambria"/>
                <a:cs typeface="Cambria"/>
              </a:rPr>
              <a:t> </a:t>
            </a:r>
            <a:r>
              <a:rPr sz="2250" spc="-40" dirty="0">
                <a:solidFill>
                  <a:srgbClr val="000818"/>
                </a:solidFill>
                <a:latin typeface="Cambria"/>
                <a:cs typeface="Cambria"/>
              </a:rPr>
              <a:t>remaining</a:t>
            </a:r>
            <a:r>
              <a:rPr sz="2250" spc="70" dirty="0">
                <a:solidFill>
                  <a:srgbClr val="000818"/>
                </a:solidFill>
                <a:latin typeface="Cambria"/>
                <a:cs typeface="Cambria"/>
              </a:rPr>
              <a:t> </a:t>
            </a:r>
            <a:r>
              <a:rPr sz="2250" dirty="0">
                <a:solidFill>
                  <a:srgbClr val="000826"/>
                </a:solidFill>
                <a:latin typeface="Cambria"/>
                <a:cs typeface="Cambria"/>
              </a:rPr>
              <a:t>half</a:t>
            </a:r>
            <a:r>
              <a:rPr sz="2250" spc="-100" dirty="0">
                <a:solidFill>
                  <a:srgbClr val="000826"/>
                </a:solidFill>
                <a:latin typeface="Cambria"/>
                <a:cs typeface="Cambria"/>
              </a:rPr>
              <a:t> </a:t>
            </a:r>
            <a:r>
              <a:rPr sz="2250" spc="105" dirty="0">
                <a:solidFill>
                  <a:srgbClr val="000313"/>
                </a:solidFill>
                <a:latin typeface="Cambria"/>
                <a:cs typeface="Cambria"/>
              </a:rPr>
              <a:t>N</a:t>
            </a:r>
            <a:r>
              <a:rPr sz="2250" spc="-125" dirty="0">
                <a:solidFill>
                  <a:srgbClr val="000313"/>
                </a:solidFill>
                <a:latin typeface="Cambria"/>
                <a:cs typeface="Cambria"/>
              </a:rPr>
              <a:t> </a:t>
            </a:r>
            <a:r>
              <a:rPr sz="2250" dirty="0">
                <a:solidFill>
                  <a:srgbClr val="000A18"/>
                </a:solidFill>
                <a:latin typeface="Cambria"/>
                <a:cs typeface="Cambria"/>
              </a:rPr>
              <a:t>should</a:t>
            </a:r>
            <a:r>
              <a:rPr sz="2250" spc="85" dirty="0">
                <a:solidFill>
                  <a:srgbClr val="000A18"/>
                </a:solidFill>
                <a:latin typeface="Cambria"/>
                <a:cs typeface="Cambria"/>
              </a:rPr>
              <a:t> </a:t>
            </a:r>
            <a:r>
              <a:rPr sz="2250" spc="-55" dirty="0">
                <a:solidFill>
                  <a:srgbClr val="5D6B79"/>
                </a:solidFill>
                <a:latin typeface="Cambria"/>
                <a:cs typeface="Cambria"/>
              </a:rPr>
              <a:t>be</a:t>
            </a:r>
            <a:r>
              <a:rPr sz="2250" spc="-75" dirty="0">
                <a:solidFill>
                  <a:srgbClr val="5D6B79"/>
                </a:solidFill>
                <a:latin typeface="Cambria"/>
                <a:cs typeface="Cambria"/>
              </a:rPr>
              <a:t> </a:t>
            </a:r>
            <a:r>
              <a:rPr sz="2250" spc="-10" dirty="0">
                <a:latin typeface="Cambria"/>
                <a:cs typeface="Cambria"/>
              </a:rPr>
              <a:t>applied </a:t>
            </a:r>
            <a:r>
              <a:rPr sz="2100" dirty="0">
                <a:solidFill>
                  <a:srgbClr val="4F6069"/>
                </a:solidFill>
                <a:latin typeface="Cambria"/>
                <a:cs typeface="Cambria"/>
              </a:rPr>
              <a:t>3o</a:t>
            </a:r>
            <a:r>
              <a:rPr sz="2100" spc="190" dirty="0">
                <a:solidFill>
                  <a:srgbClr val="4F6069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3</a:t>
            </a:r>
            <a:r>
              <a:rPr sz="2100" spc="365" dirty="0"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days</a:t>
            </a:r>
            <a:r>
              <a:rPr sz="2100" spc="30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A1A"/>
                </a:solidFill>
                <a:latin typeface="Cambria"/>
                <a:cs typeface="Cambria"/>
              </a:rPr>
              <a:t>after</a:t>
            </a:r>
            <a:r>
              <a:rPr sz="2100" spc="345" dirty="0">
                <a:solidFill>
                  <a:srgbClr val="000A1A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F23"/>
                </a:solidFill>
                <a:latin typeface="Cambria"/>
                <a:cs typeface="Cambria"/>
              </a:rPr>
              <a:t>planting</a:t>
            </a:r>
            <a:r>
              <a:rPr sz="2100" spc="430" dirty="0">
                <a:solidFill>
                  <a:srgbClr val="000F23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821"/>
                </a:solidFill>
                <a:latin typeface="Cambria"/>
                <a:cs typeface="Cambria"/>
              </a:rPr>
              <a:t>because</a:t>
            </a:r>
            <a:r>
              <a:rPr sz="2100" spc="365" dirty="0">
                <a:solidFill>
                  <a:srgbClr val="000821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718"/>
                </a:solidFill>
                <a:latin typeface="Cambria"/>
                <a:cs typeface="Cambria"/>
              </a:rPr>
              <a:t>at</a:t>
            </a:r>
            <a:r>
              <a:rPr sz="2100" spc="395" dirty="0">
                <a:solidFill>
                  <a:srgbClr val="00071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313"/>
                </a:solidFill>
                <a:latin typeface="Cambria"/>
                <a:cs typeface="Cambria"/>
              </a:rPr>
              <a:t>that</a:t>
            </a:r>
            <a:r>
              <a:rPr sz="2100" spc="355" dirty="0">
                <a:solidFill>
                  <a:srgbClr val="000313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81818"/>
                </a:solidFill>
                <a:latin typeface="Cambria"/>
                <a:cs typeface="Cambria"/>
              </a:rPr>
              <a:t>stage</a:t>
            </a:r>
            <a:r>
              <a:rPr sz="2100" spc="360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31313"/>
                </a:solidFill>
                <a:latin typeface="Cambria"/>
                <a:cs typeface="Cambria"/>
              </a:rPr>
              <a:t>the</a:t>
            </a:r>
            <a:r>
              <a:rPr sz="2100" spc="275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plant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use</a:t>
            </a:r>
            <a:r>
              <a:rPr sz="2100" spc="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to</a:t>
            </a:r>
            <a:r>
              <a:rPr sz="2100" spc="-6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produce</a:t>
            </a:r>
            <a:r>
              <a:rPr sz="2100" spc="1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80F"/>
                </a:solidFill>
                <a:latin typeface="Cambria"/>
                <a:cs typeface="Cambria"/>
              </a:rPr>
              <a:t>the</a:t>
            </a:r>
            <a:r>
              <a:rPr sz="2100" spc="-55" dirty="0">
                <a:solidFill>
                  <a:srgbClr val="00080F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4B6779"/>
                </a:solidFill>
                <a:latin typeface="Cambria"/>
                <a:cs typeface="Cambria"/>
              </a:rPr>
              <a:t>spike.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390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215900"/>
            <a:ext cx="8089900" cy="9398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5299" y="1240895"/>
            <a:ext cx="1567815" cy="40322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50" spc="110" dirty="0"/>
              <a:t>Irrigation:</a:t>
            </a:r>
            <a:endParaRPr sz="2450"/>
          </a:p>
        </p:txBody>
      </p:sp>
      <p:sp>
        <p:nvSpPr>
          <p:cNvPr id="5" name="object 5"/>
          <p:cNvSpPr txBox="1"/>
          <p:nvPr/>
        </p:nvSpPr>
        <p:spPr>
          <a:xfrm>
            <a:off x="696570" y="1695273"/>
            <a:ext cx="6912609" cy="3528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" marR="43815" indent="1270">
              <a:lnSpc>
                <a:spcPct val="137500"/>
              </a:lnSpc>
              <a:spcBef>
                <a:spcPts val="100"/>
              </a:spcBef>
            </a:pPr>
            <a:r>
              <a:rPr sz="2000" dirty="0">
                <a:latin typeface="Cambria"/>
                <a:cs typeface="Cambria"/>
              </a:rPr>
              <a:t>The</a:t>
            </a:r>
            <a:r>
              <a:rPr sz="2000" spc="215" dirty="0">
                <a:latin typeface="Cambria"/>
                <a:cs typeface="Cambria"/>
              </a:rPr>
              <a:t> </a:t>
            </a:r>
            <a:r>
              <a:rPr sz="2000" spc="-35" dirty="0">
                <a:latin typeface="Cambria"/>
                <a:cs typeface="Cambria"/>
              </a:rPr>
              <a:t>frequency</a:t>
            </a:r>
            <a:r>
              <a:rPr sz="2000" spc="260" dirty="0"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2616"/>
                </a:solidFill>
                <a:latin typeface="Cambria"/>
                <a:cs typeface="Cambria"/>
              </a:rPr>
              <a:t>of</a:t>
            </a:r>
            <a:r>
              <a:rPr sz="2000" spc="110" dirty="0">
                <a:solidFill>
                  <a:srgbClr val="002616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52D1C"/>
                </a:solidFill>
                <a:latin typeface="Cambria"/>
                <a:cs typeface="Cambria"/>
              </a:rPr>
              <a:t>irrigation</a:t>
            </a:r>
            <a:r>
              <a:rPr sz="2000" spc="210" dirty="0">
                <a:solidFill>
                  <a:srgbClr val="052D1C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8523D"/>
                </a:solidFill>
                <a:latin typeface="Cambria"/>
                <a:cs typeface="Cambria"/>
              </a:rPr>
              <a:t>depends</a:t>
            </a:r>
            <a:r>
              <a:rPr sz="2000" spc="185" dirty="0">
                <a:solidFill>
                  <a:srgbClr val="28523D"/>
                </a:solidFill>
                <a:latin typeface="Cambria"/>
                <a:cs typeface="Cambria"/>
              </a:rPr>
              <a:t> </a:t>
            </a:r>
            <a:r>
              <a:rPr sz="2000" spc="-55" dirty="0">
                <a:solidFill>
                  <a:srgbClr val="001D08"/>
                </a:solidFill>
                <a:latin typeface="Cambria"/>
                <a:cs typeface="Cambria"/>
              </a:rPr>
              <a:t>largely</a:t>
            </a:r>
            <a:r>
              <a:rPr sz="2000" spc="254" dirty="0">
                <a:solidFill>
                  <a:srgbClr val="001D08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002613"/>
                </a:solidFill>
                <a:latin typeface="Cambria"/>
                <a:cs typeface="Cambria"/>
              </a:rPr>
              <a:t>on</a:t>
            </a:r>
            <a:r>
              <a:rPr sz="2000" spc="245" dirty="0">
                <a:solidFill>
                  <a:srgbClr val="002613"/>
                </a:solidFill>
                <a:latin typeface="Cambria"/>
                <a:cs typeface="Cambria"/>
              </a:rPr>
              <a:t> </a:t>
            </a:r>
            <a:r>
              <a:rPr sz="2000" dirty="0">
                <a:latin typeface="Cambria"/>
                <a:cs typeface="Cambria"/>
              </a:rPr>
              <a:t>the</a:t>
            </a:r>
            <a:r>
              <a:rPr sz="2000" spc="160" dirty="0">
                <a:latin typeface="Cambria"/>
                <a:cs typeface="Cambria"/>
              </a:rPr>
              <a:t> </a:t>
            </a:r>
            <a:r>
              <a:rPr sz="2000" spc="-10" dirty="0">
                <a:latin typeface="Cambria"/>
                <a:cs typeface="Cambria"/>
              </a:rPr>
              <a:t>type</a:t>
            </a:r>
            <a:r>
              <a:rPr sz="2000" spc="135" dirty="0"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131313"/>
                </a:solidFill>
                <a:latin typeface="Cambria"/>
                <a:cs typeface="Cambria"/>
              </a:rPr>
              <a:t>of</a:t>
            </a:r>
            <a:r>
              <a:rPr sz="2000" spc="105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0E0E0E"/>
                </a:solidFill>
                <a:latin typeface="Cambria"/>
                <a:cs typeface="Cambria"/>
              </a:rPr>
              <a:t>soil </a:t>
            </a:r>
            <a:r>
              <a:rPr sz="2000" dirty="0">
                <a:solidFill>
                  <a:srgbClr val="050505"/>
                </a:solidFill>
                <a:latin typeface="Cambria"/>
                <a:cs typeface="Cambria"/>
              </a:rPr>
              <a:t>and</a:t>
            </a:r>
            <a:r>
              <a:rPr sz="2000" spc="-70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000" spc="-40" dirty="0">
                <a:latin typeface="Cambria"/>
                <a:cs typeface="Cambria"/>
              </a:rPr>
              <a:t>prevailing</a:t>
            </a:r>
            <a:r>
              <a:rPr sz="2000" spc="110" dirty="0">
                <a:latin typeface="Cambria"/>
                <a:cs typeface="Cambria"/>
              </a:rPr>
              <a:t> </a:t>
            </a:r>
            <a:r>
              <a:rPr sz="2000" spc="-85" dirty="0">
                <a:solidFill>
                  <a:srgbClr val="002113"/>
                </a:solidFill>
                <a:latin typeface="Cambria"/>
                <a:cs typeface="Cambria"/>
              </a:rPr>
              <a:t>weather</a:t>
            </a:r>
            <a:r>
              <a:rPr sz="2000" spc="-45" dirty="0">
                <a:solidFill>
                  <a:srgbClr val="002113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234D3A"/>
                </a:solidFill>
                <a:latin typeface="Cambria"/>
                <a:cs typeface="Cambria"/>
              </a:rPr>
              <a:t>conditions.</a:t>
            </a:r>
            <a:endParaRPr sz="200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  <a:spcBef>
                <a:spcPts val="1400"/>
              </a:spcBef>
              <a:tabLst>
                <a:tab pos="4479290" algn="l"/>
              </a:tabLst>
            </a:pPr>
            <a:r>
              <a:rPr sz="1900" dirty="0">
                <a:latin typeface="Cambria"/>
                <a:cs typeface="Cambria"/>
              </a:rPr>
              <a:t>During</a:t>
            </a:r>
            <a:r>
              <a:rPr sz="1900" spc="395" dirty="0">
                <a:latin typeface="Cambria"/>
                <a:cs typeface="Cambria"/>
              </a:rPr>
              <a:t> </a:t>
            </a:r>
            <a:r>
              <a:rPr sz="1900" dirty="0">
                <a:latin typeface="Cambria"/>
                <a:cs typeface="Cambria"/>
              </a:rPr>
              <a:t>warm</a:t>
            </a:r>
            <a:r>
              <a:rPr sz="1900" spc="345" dirty="0"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82828"/>
                </a:solidFill>
                <a:latin typeface="Cambria"/>
                <a:cs typeface="Cambria"/>
              </a:rPr>
              <a:t>weather,</a:t>
            </a:r>
            <a:r>
              <a:rPr sz="1900" spc="385" dirty="0">
                <a:solidFill>
                  <a:srgbClr val="282828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02F18"/>
                </a:solidFill>
                <a:latin typeface="Cambria"/>
                <a:cs typeface="Cambria"/>
              </a:rPr>
              <a:t>watering</a:t>
            </a:r>
            <a:r>
              <a:rPr sz="1900" spc="395" dirty="0">
                <a:solidFill>
                  <a:srgbClr val="002F18"/>
                </a:solidFill>
                <a:latin typeface="Cambria"/>
                <a:cs typeface="Cambria"/>
              </a:rPr>
              <a:t> </a:t>
            </a:r>
            <a:r>
              <a:rPr sz="1900" spc="-10" dirty="0">
                <a:solidFill>
                  <a:srgbClr val="014126"/>
                </a:solidFill>
                <a:latin typeface="Cambria"/>
                <a:cs typeface="Cambria"/>
              </a:rPr>
              <a:t>should</a:t>
            </a:r>
            <a:r>
              <a:rPr sz="1900" dirty="0">
                <a:solidFill>
                  <a:srgbClr val="014126"/>
                </a:solidFill>
                <a:latin typeface="Cambria"/>
                <a:cs typeface="Cambria"/>
              </a:rPr>
              <a:t>	</a:t>
            </a:r>
            <a:r>
              <a:rPr sz="1900" dirty="0">
                <a:latin typeface="Cambria"/>
                <a:cs typeface="Cambria"/>
              </a:rPr>
              <a:t>be</a:t>
            </a:r>
            <a:r>
              <a:rPr sz="1900" spc="200" dirty="0">
                <a:latin typeface="Cambria"/>
                <a:cs typeface="Cambria"/>
              </a:rPr>
              <a:t> </a:t>
            </a:r>
            <a:r>
              <a:rPr sz="1900" spc="55" dirty="0">
                <a:solidFill>
                  <a:srgbClr val="2B2B2B"/>
                </a:solidFill>
                <a:latin typeface="Cambria"/>
                <a:cs typeface="Cambria"/>
              </a:rPr>
              <a:t>done</a:t>
            </a:r>
            <a:r>
              <a:rPr sz="1900" spc="370" dirty="0">
                <a:solidFill>
                  <a:srgbClr val="2B2B2B"/>
                </a:solidFill>
                <a:latin typeface="Cambria"/>
                <a:cs typeface="Cambria"/>
              </a:rPr>
              <a:t> </a:t>
            </a:r>
            <a:r>
              <a:rPr sz="1900" dirty="0">
                <a:latin typeface="Cambria"/>
                <a:cs typeface="Cambria"/>
              </a:rPr>
              <a:t>twice</a:t>
            </a:r>
            <a:r>
              <a:rPr sz="1900" spc="290" dirty="0"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C1C1C"/>
                </a:solidFill>
                <a:latin typeface="Cambria"/>
                <a:cs typeface="Cambria"/>
              </a:rPr>
              <a:t>a</a:t>
            </a:r>
            <a:r>
              <a:rPr sz="1900" spc="459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900" spc="-20" dirty="0">
                <a:latin typeface="Cambria"/>
                <a:cs typeface="Cambria"/>
              </a:rPr>
              <a:t>week</a:t>
            </a:r>
            <a:endParaRPr sz="1900">
              <a:latin typeface="Cambria"/>
              <a:cs typeface="Cambria"/>
            </a:endParaRPr>
          </a:p>
          <a:p>
            <a:pPr marL="27940">
              <a:lnSpc>
                <a:spcPct val="100000"/>
              </a:lnSpc>
              <a:spcBef>
                <a:spcPts val="919"/>
              </a:spcBef>
            </a:pPr>
            <a:r>
              <a:rPr sz="2000" spc="-30" dirty="0">
                <a:latin typeface="Cambria"/>
                <a:cs typeface="Cambria"/>
              </a:rPr>
              <a:t>sufficiently</a:t>
            </a:r>
            <a:r>
              <a:rPr sz="2000" spc="185" dirty="0"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34938"/>
                </a:solidFill>
                <a:latin typeface="Cambria"/>
                <a:cs typeface="Cambria"/>
              </a:rPr>
              <a:t>to</a:t>
            </a:r>
            <a:r>
              <a:rPr sz="2000" spc="-110" dirty="0">
                <a:solidFill>
                  <a:srgbClr val="234938"/>
                </a:solidFill>
                <a:latin typeface="Cambria"/>
                <a:cs typeface="Cambria"/>
              </a:rPr>
              <a:t> </a:t>
            </a:r>
            <a:r>
              <a:rPr sz="2000" spc="-95" dirty="0">
                <a:solidFill>
                  <a:srgbClr val="34604D"/>
                </a:solidFill>
                <a:latin typeface="Cambria"/>
                <a:cs typeface="Cambria"/>
              </a:rPr>
              <a:t>wet</a:t>
            </a:r>
            <a:r>
              <a:rPr sz="2000" dirty="0">
                <a:solidFill>
                  <a:srgbClr val="34604D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4B7764"/>
                </a:solidFill>
                <a:latin typeface="Cambria"/>
                <a:cs typeface="Cambria"/>
              </a:rPr>
              <a:t>the</a:t>
            </a:r>
            <a:r>
              <a:rPr sz="2000" spc="-50" dirty="0">
                <a:solidFill>
                  <a:srgbClr val="4B7764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1807"/>
                </a:solidFill>
                <a:latin typeface="Cambria"/>
                <a:cs typeface="Cambria"/>
              </a:rPr>
              <a:t>roots.</a:t>
            </a:r>
            <a:endParaRPr sz="2000">
              <a:latin typeface="Cambria"/>
              <a:cs typeface="Cambria"/>
            </a:endParaRPr>
          </a:p>
          <a:p>
            <a:pPr marL="30480" marR="17780" indent="-5715">
              <a:lnSpc>
                <a:spcPct val="141000"/>
              </a:lnSpc>
              <a:spcBef>
                <a:spcPts val="390"/>
              </a:spcBef>
            </a:pPr>
            <a:r>
              <a:rPr sz="1950" dirty="0">
                <a:solidFill>
                  <a:srgbClr val="070707"/>
                </a:solidFill>
                <a:latin typeface="Times New Roman"/>
                <a:cs typeface="Times New Roman"/>
              </a:rPr>
              <a:t>A</a:t>
            </a:r>
            <a:r>
              <a:rPr sz="1950" spc="120" dirty="0">
                <a:solidFill>
                  <a:srgbClr val="070707"/>
                </a:solidFill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gladiolus</a:t>
            </a:r>
            <a:r>
              <a:rPr sz="1950" spc="30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crop</a:t>
            </a:r>
            <a:r>
              <a:rPr sz="1950" spc="280" dirty="0">
                <a:latin typeface="Times New Roman"/>
                <a:cs typeface="Times New Roman"/>
              </a:rPr>
              <a:t> </a:t>
            </a:r>
            <a:r>
              <a:rPr sz="1950" spc="50" dirty="0">
                <a:latin typeface="Times New Roman"/>
                <a:cs typeface="Times New Roman"/>
              </a:rPr>
              <a:t>must</a:t>
            </a:r>
            <a:r>
              <a:rPr sz="1950" spc="360" dirty="0">
                <a:latin typeface="Times New Roman"/>
                <a:cs typeface="Times New Roman"/>
              </a:rPr>
              <a:t> </a:t>
            </a:r>
            <a:r>
              <a:rPr sz="1950" dirty="0">
                <a:solidFill>
                  <a:srgbClr val="050505"/>
                </a:solidFill>
                <a:latin typeface="Times New Roman"/>
                <a:cs typeface="Times New Roman"/>
              </a:rPr>
              <a:t>not</a:t>
            </a:r>
            <a:r>
              <a:rPr sz="1950" spc="35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50" dirty="0">
                <a:solidFill>
                  <a:srgbClr val="597969"/>
                </a:solidFill>
                <a:latin typeface="Times New Roman"/>
                <a:cs typeface="Times New Roman"/>
              </a:rPr>
              <a:t>be</a:t>
            </a:r>
            <a:r>
              <a:rPr sz="1950" spc="90" dirty="0">
                <a:solidFill>
                  <a:srgbClr val="597969"/>
                </a:solidFill>
                <a:latin typeface="Times New Roman"/>
                <a:cs typeface="Times New Roman"/>
              </a:rPr>
              <a:t> </a:t>
            </a:r>
            <a:r>
              <a:rPr sz="1950" dirty="0">
                <a:solidFill>
                  <a:srgbClr val="050505"/>
                </a:solidFill>
                <a:latin typeface="Times New Roman"/>
                <a:cs typeface="Times New Roman"/>
              </a:rPr>
              <a:t>allowed</a:t>
            </a:r>
            <a:r>
              <a:rPr sz="1950" spc="37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50" spc="65" dirty="0">
                <a:solidFill>
                  <a:srgbClr val="031D0F"/>
                </a:solidFill>
                <a:latin typeface="Times New Roman"/>
                <a:cs typeface="Times New Roman"/>
              </a:rPr>
              <a:t>to</a:t>
            </a:r>
            <a:r>
              <a:rPr sz="1950" spc="135" dirty="0">
                <a:solidFill>
                  <a:srgbClr val="031D0F"/>
                </a:solidFill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suffer</a:t>
            </a:r>
            <a:r>
              <a:rPr sz="1950" spc="225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from</a:t>
            </a:r>
            <a:r>
              <a:rPr sz="1950" spc="330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water</a:t>
            </a:r>
            <a:r>
              <a:rPr sz="1950" spc="165" dirty="0">
                <a:latin typeface="Times New Roman"/>
                <a:cs typeface="Times New Roman"/>
              </a:rPr>
              <a:t> </a:t>
            </a:r>
            <a:r>
              <a:rPr sz="1950" spc="40" dirty="0">
                <a:latin typeface="Times New Roman"/>
                <a:cs typeface="Times New Roman"/>
              </a:rPr>
              <a:t>stress </a:t>
            </a:r>
            <a:r>
              <a:rPr sz="1950" dirty="0">
                <a:latin typeface="Times New Roman"/>
                <a:cs typeface="Times New Roman"/>
              </a:rPr>
              <a:t>especially</a:t>
            </a:r>
            <a:r>
              <a:rPr sz="1950" spc="140" dirty="0">
                <a:latin typeface="Times New Roman"/>
                <a:cs typeface="Times New Roman"/>
              </a:rPr>
              <a:t> </a:t>
            </a:r>
            <a:r>
              <a:rPr sz="1950" spc="-25" dirty="0">
                <a:latin typeface="Times New Roman"/>
                <a:cs typeface="Times New Roman"/>
              </a:rPr>
              <a:t>whRn</a:t>
            </a:r>
            <a:r>
              <a:rPr sz="1950" spc="114" dirty="0">
                <a:latin typeface="Times New Roman"/>
                <a:cs typeface="Times New Roman"/>
              </a:rPr>
              <a:t> </a:t>
            </a:r>
            <a:r>
              <a:rPr sz="1950" dirty="0">
                <a:latin typeface="Times New Roman"/>
                <a:cs typeface="Times New Roman"/>
              </a:rPr>
              <a:t>spiles</a:t>
            </a:r>
            <a:r>
              <a:rPr sz="1950" spc="-70" dirty="0">
                <a:latin typeface="Times New Roman"/>
                <a:cs typeface="Times New Roman"/>
              </a:rPr>
              <a:t> </a:t>
            </a:r>
            <a:r>
              <a:rPr sz="1950" spc="60" dirty="0">
                <a:solidFill>
                  <a:srgbClr val="568772"/>
                </a:solidFill>
                <a:latin typeface="Times New Roman"/>
                <a:cs typeface="Times New Roman"/>
              </a:rPr>
              <a:t>are</a:t>
            </a:r>
            <a:r>
              <a:rPr sz="1950" spc="-70" dirty="0">
                <a:solidFill>
                  <a:srgbClr val="568772"/>
                </a:solidFill>
                <a:latin typeface="Times New Roman"/>
                <a:cs typeface="Times New Roman"/>
              </a:rPr>
              <a:t> </a:t>
            </a:r>
            <a:r>
              <a:rPr sz="1950" spc="-10" dirty="0">
                <a:solidFill>
                  <a:srgbClr val="346750"/>
                </a:solidFill>
                <a:latin typeface="Times New Roman"/>
                <a:cs typeface="Times New Roman"/>
              </a:rPr>
              <a:t>emerging.</a:t>
            </a:r>
            <a:endParaRPr sz="1950">
              <a:latin typeface="Times New Roman"/>
              <a:cs typeface="Times New Roman"/>
            </a:endParaRPr>
          </a:p>
          <a:p>
            <a:pPr marL="48260">
              <a:lnSpc>
                <a:spcPct val="100000"/>
              </a:lnSpc>
              <a:spcBef>
                <a:spcPts val="1410"/>
              </a:spcBef>
            </a:pPr>
            <a:r>
              <a:rPr sz="2000" dirty="0">
                <a:latin typeface="Times New Roman"/>
                <a:cs typeface="Times New Roman"/>
              </a:rPr>
              <a:t>Regular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irrigation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55" dirty="0">
                <a:solidFill>
                  <a:srgbClr val="082B1D"/>
                </a:solidFill>
                <a:latin typeface="Times New Roman"/>
                <a:cs typeface="Times New Roman"/>
              </a:rPr>
              <a:t>at</a:t>
            </a:r>
            <a:r>
              <a:rPr sz="2000" spc="75" dirty="0">
                <a:solidFill>
                  <a:srgbClr val="082B1D"/>
                </a:solidFill>
                <a:latin typeface="Times New Roman"/>
                <a:cs typeface="Times New Roman"/>
              </a:rPr>
              <a:t> </a:t>
            </a:r>
            <a:r>
              <a:rPr sz="2000" spc="50" dirty="0">
                <a:solidFill>
                  <a:srgbClr val="1F1F1F"/>
                </a:solidFill>
                <a:latin typeface="Times New Roman"/>
                <a:cs typeface="Times New Roman"/>
              </a:rPr>
              <a:t>the</a:t>
            </a:r>
            <a:r>
              <a:rPr sz="2000" spc="114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C0C"/>
                </a:solidFill>
                <a:latin typeface="Times New Roman"/>
                <a:cs typeface="Times New Roman"/>
              </a:rPr>
              <a:t>intervals</a:t>
            </a:r>
            <a:r>
              <a:rPr sz="2000" spc="70" dirty="0">
                <a:solidFill>
                  <a:srgbClr val="001C0C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28E7B"/>
                </a:solidFill>
                <a:latin typeface="Times New Roman"/>
                <a:cs typeface="Times New Roman"/>
              </a:rPr>
              <a:t>of</a:t>
            </a:r>
            <a:r>
              <a:rPr sz="2000" spc="-50" dirty="0">
                <a:solidFill>
                  <a:srgbClr val="628E7B"/>
                </a:solidFill>
                <a:latin typeface="Times New Roman"/>
                <a:cs typeface="Times New Roman"/>
              </a:rPr>
              <a:t> </a:t>
            </a:r>
            <a:r>
              <a:rPr sz="3000" spc="75" baseline="-8333" dirty="0">
                <a:solidFill>
                  <a:srgbClr val="050505"/>
                </a:solidFill>
                <a:latin typeface="Times New Roman"/>
                <a:cs typeface="Times New Roman"/>
              </a:rPr>
              <a:t>7</a:t>
            </a:r>
            <a:r>
              <a:rPr sz="3000" spc="-30" baseline="-8333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000" spc="-195" dirty="0">
                <a:solidFill>
                  <a:srgbClr val="030303"/>
                </a:solidFill>
                <a:latin typeface="Times New Roman"/>
                <a:cs typeface="Times New Roman"/>
              </a:rPr>
              <a:t>tO</a:t>
            </a:r>
            <a:r>
              <a:rPr sz="2000" spc="14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3F6254"/>
                </a:solidFill>
                <a:latin typeface="Times New Roman"/>
                <a:cs typeface="Times New Roman"/>
              </a:rPr>
              <a:t>to</a:t>
            </a:r>
            <a:r>
              <a:rPr sz="2000" spc="75" dirty="0">
                <a:solidFill>
                  <a:srgbClr val="3F6254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50505"/>
                </a:solidFill>
                <a:latin typeface="Times New Roman"/>
                <a:cs typeface="Times New Roman"/>
              </a:rPr>
              <a:t>days</a:t>
            </a:r>
            <a:r>
              <a:rPr sz="2000" spc="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000" spc="55" dirty="0">
                <a:latin typeface="Times New Roman"/>
                <a:cs typeface="Times New Roman"/>
              </a:rPr>
              <a:t>depending</a:t>
            </a:r>
            <a:r>
              <a:rPr sz="2000" spc="1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upon</a:t>
            </a:r>
            <a:endParaRPr sz="20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900"/>
              </a:spcBef>
            </a:pPr>
            <a:r>
              <a:rPr sz="1900" spc="75" dirty="0">
                <a:latin typeface="Times New Roman"/>
                <a:cs typeface="Times New Roman"/>
              </a:rPr>
              <a:t>weather</a:t>
            </a:r>
            <a:r>
              <a:rPr sz="1900" spc="12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is</a:t>
            </a:r>
            <a:r>
              <a:rPr sz="1900" spc="114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necessary.</a:t>
            </a:r>
            <a:r>
              <a:rPr sz="1900" spc="245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Over</a:t>
            </a:r>
            <a:r>
              <a:rPr sz="1900" spc="25" dirty="0">
                <a:latin typeface="Times New Roman"/>
                <a:cs typeface="Times New Roman"/>
              </a:rPr>
              <a:t> </a:t>
            </a:r>
            <a:r>
              <a:rPr sz="1900" spc="65" dirty="0">
                <a:latin typeface="Times New Roman"/>
                <a:cs typeface="Times New Roman"/>
              </a:rPr>
              <a:t>watering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spc="80" dirty="0">
                <a:latin typeface="Times New Roman"/>
                <a:cs typeface="Times New Roman"/>
              </a:rPr>
              <a:t>should</a:t>
            </a:r>
            <a:r>
              <a:rPr sz="1900" spc="375" dirty="0"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be</a:t>
            </a:r>
            <a:r>
              <a:rPr sz="1900" spc="-20" dirty="0">
                <a:latin typeface="Times New Roman"/>
                <a:cs typeface="Times New Roman"/>
              </a:rPr>
              <a:t> </a:t>
            </a:r>
            <a:r>
              <a:rPr sz="1900" spc="50" dirty="0">
                <a:latin typeface="Times New Roman"/>
                <a:cs typeface="Times New Roman"/>
              </a:rPr>
              <a:t>avoided.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3008" y="825500"/>
            <a:ext cx="0" cy="4646930"/>
          </a:xfrm>
          <a:custGeom>
            <a:avLst/>
            <a:gdLst/>
            <a:ahLst/>
            <a:cxnLst/>
            <a:rect l="l" t="t" r="r" b="b"/>
            <a:pathLst>
              <a:path h="4646930">
                <a:moveTo>
                  <a:pt x="0" y="4646505"/>
                </a:moveTo>
                <a:lnTo>
                  <a:pt x="0" y="0"/>
                </a:lnTo>
              </a:path>
            </a:pathLst>
          </a:custGeom>
          <a:ln w="8889">
            <a:solidFill>
              <a:srgbClr val="4F7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58563" y="280247"/>
            <a:ext cx="7310755" cy="5191760"/>
            <a:chOff x="358563" y="280247"/>
            <a:chExt cx="7310755" cy="5191760"/>
          </a:xfrm>
        </p:grpSpPr>
        <p:sp>
          <p:nvSpPr>
            <p:cNvPr id="4" name="object 4"/>
            <p:cNvSpPr/>
            <p:nvPr/>
          </p:nvSpPr>
          <p:spPr>
            <a:xfrm>
              <a:off x="7664662" y="280247"/>
              <a:ext cx="0" cy="5191760"/>
            </a:xfrm>
            <a:custGeom>
              <a:avLst/>
              <a:gdLst/>
              <a:ahLst/>
              <a:cxnLst/>
              <a:rect l="l" t="t" r="r" b="b"/>
              <a:pathLst>
                <a:path h="5191760">
                  <a:moveTo>
                    <a:pt x="0" y="5191758"/>
                  </a:moveTo>
                  <a:lnTo>
                    <a:pt x="0" y="0"/>
                  </a:lnTo>
                </a:path>
              </a:pathLst>
            </a:custGeom>
            <a:ln w="8889">
              <a:solidFill>
                <a:srgbClr val="4F70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8563" y="284692"/>
              <a:ext cx="7310755" cy="0"/>
            </a:xfrm>
            <a:custGeom>
              <a:avLst/>
              <a:gdLst/>
              <a:ahLst/>
              <a:cxnLst/>
              <a:rect l="l" t="t" r="r" b="b"/>
              <a:pathLst>
                <a:path w="7310755">
                  <a:moveTo>
                    <a:pt x="0" y="0"/>
                  </a:moveTo>
                  <a:lnTo>
                    <a:pt x="7310541" y="0"/>
                  </a:lnTo>
                </a:path>
              </a:pathLst>
            </a:custGeom>
            <a:ln w="8889">
              <a:solidFill>
                <a:srgbClr val="4F70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8563" y="5467561"/>
              <a:ext cx="7310755" cy="0"/>
            </a:xfrm>
            <a:custGeom>
              <a:avLst/>
              <a:gdLst/>
              <a:ahLst/>
              <a:cxnLst/>
              <a:rect l="l" t="t" r="r" b="b"/>
              <a:pathLst>
                <a:path w="7310755">
                  <a:moveTo>
                    <a:pt x="0" y="0"/>
                  </a:moveTo>
                  <a:lnTo>
                    <a:pt x="7310541" y="0"/>
                  </a:lnTo>
                </a:path>
              </a:pathLst>
            </a:custGeom>
            <a:ln w="8889">
              <a:solidFill>
                <a:srgbClr val="4F708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69060" y="293582"/>
              <a:ext cx="5982970" cy="0"/>
            </a:xfrm>
            <a:custGeom>
              <a:avLst/>
              <a:gdLst/>
              <a:ahLst/>
              <a:cxnLst/>
              <a:rect l="l" t="t" r="r" b="b"/>
              <a:pathLst>
                <a:path w="5982970">
                  <a:moveTo>
                    <a:pt x="0" y="0"/>
                  </a:moveTo>
                  <a:lnTo>
                    <a:pt x="5982968" y="0"/>
                  </a:lnTo>
                </a:path>
              </a:pathLst>
            </a:custGeom>
            <a:ln w="266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65671" y="345016"/>
            <a:ext cx="1426210" cy="3810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300" spc="125" dirty="0"/>
              <a:t>Mulching:</a:t>
            </a:r>
            <a:endParaRPr sz="2300"/>
          </a:p>
        </p:txBody>
      </p:sp>
      <p:sp>
        <p:nvSpPr>
          <p:cNvPr id="9" name="object 9"/>
          <p:cNvSpPr txBox="1"/>
          <p:nvPr/>
        </p:nvSpPr>
        <p:spPr>
          <a:xfrm>
            <a:off x="708832" y="792200"/>
            <a:ext cx="6931659" cy="4410075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26670" algn="just">
              <a:lnSpc>
                <a:spcPct val="100000"/>
              </a:lnSpc>
              <a:spcBef>
                <a:spcPts val="910"/>
              </a:spcBef>
            </a:pPr>
            <a:r>
              <a:rPr sz="1900" dirty="0">
                <a:latin typeface="Cambria"/>
                <a:cs typeface="Cambria"/>
              </a:rPr>
              <a:t>Matching</a:t>
            </a:r>
            <a:r>
              <a:rPr sz="1900" spc="260" dirty="0"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C1C1C"/>
                </a:solidFill>
                <a:latin typeface="Cambria"/>
                <a:cs typeface="Cambria"/>
              </a:rPr>
              <a:t>is</a:t>
            </a:r>
            <a:r>
              <a:rPr sz="1900" spc="60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51515"/>
                </a:solidFill>
                <a:latin typeface="Cambria"/>
                <a:cs typeface="Cambria"/>
              </a:rPr>
              <a:t>important</a:t>
            </a:r>
            <a:r>
              <a:rPr sz="1900" spc="245" dirty="0">
                <a:solidFill>
                  <a:srgbClr val="151515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31313"/>
                </a:solidFill>
                <a:latin typeface="Cambria"/>
                <a:cs typeface="Cambria"/>
              </a:rPr>
              <a:t>for</a:t>
            </a:r>
            <a:r>
              <a:rPr sz="1900" spc="140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E1C31"/>
                </a:solidFill>
                <a:latin typeface="Cambria"/>
                <a:cs typeface="Cambria"/>
              </a:rPr>
              <a:t>conserving</a:t>
            </a:r>
            <a:r>
              <a:rPr sz="1900" spc="295" dirty="0">
                <a:solidFill>
                  <a:srgbClr val="0E1C31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00C1F"/>
                </a:solidFill>
                <a:latin typeface="Cambria"/>
                <a:cs typeface="Cambria"/>
              </a:rPr>
              <a:t>the</a:t>
            </a:r>
            <a:r>
              <a:rPr sz="1900" spc="110" dirty="0">
                <a:solidFill>
                  <a:srgbClr val="000C1F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51515"/>
                </a:solidFill>
                <a:latin typeface="Cambria"/>
                <a:cs typeface="Cambria"/>
              </a:rPr>
              <a:t>moisture</a:t>
            </a:r>
            <a:r>
              <a:rPr sz="1900" spc="215" dirty="0">
                <a:solidFill>
                  <a:srgbClr val="151515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F0F0F"/>
                </a:solidFill>
                <a:latin typeface="Cambria"/>
                <a:cs typeface="Cambria"/>
              </a:rPr>
              <a:t>and</a:t>
            </a:r>
            <a:r>
              <a:rPr sz="1900" spc="24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reducing</a:t>
            </a:r>
            <a:endParaRPr sz="1900">
              <a:latin typeface="Cambria"/>
              <a:cs typeface="Cambria"/>
            </a:endParaRPr>
          </a:p>
          <a:p>
            <a:pPr marL="22860" algn="just">
              <a:lnSpc>
                <a:spcPct val="100000"/>
              </a:lnSpc>
              <a:spcBef>
                <a:spcPts val="869"/>
              </a:spcBef>
            </a:pPr>
            <a:r>
              <a:rPr sz="2050" spc="-35" dirty="0">
                <a:solidFill>
                  <a:srgbClr val="131313"/>
                </a:solidFill>
                <a:latin typeface="Cambria"/>
                <a:cs typeface="Cambria"/>
              </a:rPr>
              <a:t>the</a:t>
            </a:r>
            <a:r>
              <a:rPr sz="2050" spc="-80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050" spc="-95" dirty="0">
                <a:latin typeface="Cambria"/>
                <a:cs typeface="Cambria"/>
              </a:rPr>
              <a:t>weed</a:t>
            </a:r>
            <a:r>
              <a:rPr sz="2050" spc="35" dirty="0"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151515"/>
                </a:solidFill>
                <a:latin typeface="Cambria"/>
                <a:cs typeface="Cambria"/>
              </a:rPr>
              <a:t>populations.</a:t>
            </a:r>
            <a:endParaRPr sz="2050">
              <a:latin typeface="Cambria"/>
              <a:cs typeface="Cambria"/>
            </a:endParaRPr>
          </a:p>
          <a:p>
            <a:pPr marL="25400" algn="just">
              <a:lnSpc>
                <a:spcPct val="100000"/>
              </a:lnSpc>
              <a:spcBef>
                <a:spcPts val="1390"/>
              </a:spcBef>
            </a:pPr>
            <a:r>
              <a:rPr sz="1950" dirty="0">
                <a:solidFill>
                  <a:srgbClr val="050505"/>
                </a:solidFill>
                <a:latin typeface="Cambria"/>
                <a:cs typeface="Cambria"/>
              </a:rPr>
              <a:t>Its</a:t>
            </a:r>
            <a:r>
              <a:rPr sz="1950" spc="140" dirty="0">
                <a:solidFill>
                  <a:srgbClr val="050505"/>
                </a:solidFill>
                <a:latin typeface="Cambria"/>
                <a:cs typeface="Cambria"/>
              </a:rPr>
              <a:t>  </a:t>
            </a:r>
            <a:r>
              <a:rPr sz="1950" dirty="0">
                <a:latin typeface="Cambria"/>
                <a:cs typeface="Cambria"/>
              </a:rPr>
              <a:t>effectiveness</a:t>
            </a:r>
            <a:r>
              <a:rPr sz="1950" spc="245" dirty="0">
                <a:latin typeface="Cambria"/>
                <a:cs typeface="Cambria"/>
              </a:rPr>
              <a:t>  </a:t>
            </a:r>
            <a:r>
              <a:rPr sz="1950" dirty="0">
                <a:solidFill>
                  <a:srgbClr val="1A2844"/>
                </a:solidFill>
                <a:latin typeface="Cambria"/>
                <a:cs typeface="Cambria"/>
              </a:rPr>
              <a:t>is</a:t>
            </a:r>
            <a:r>
              <a:rPr sz="1950" spc="125" dirty="0">
                <a:solidFill>
                  <a:srgbClr val="1A2844"/>
                </a:solidFill>
                <a:latin typeface="Cambria"/>
                <a:cs typeface="Cambria"/>
              </a:rPr>
              <a:t>  </a:t>
            </a:r>
            <a:r>
              <a:rPr sz="1950" dirty="0">
                <a:solidFill>
                  <a:srgbClr val="00031A"/>
                </a:solidFill>
                <a:latin typeface="Cambria"/>
                <a:cs typeface="Cambria"/>
              </a:rPr>
              <a:t>depends</a:t>
            </a:r>
            <a:r>
              <a:rPr sz="1950" spc="185" dirty="0">
                <a:solidFill>
                  <a:srgbClr val="00031A"/>
                </a:solidFill>
                <a:latin typeface="Cambria"/>
                <a:cs typeface="Cambria"/>
              </a:rPr>
              <a:t>  </a:t>
            </a:r>
            <a:r>
              <a:rPr sz="1950" spc="50" dirty="0">
                <a:solidFill>
                  <a:srgbClr val="000523"/>
                </a:solidFill>
                <a:latin typeface="Cambria"/>
                <a:cs typeface="Cambria"/>
              </a:rPr>
              <a:t>on</a:t>
            </a:r>
            <a:r>
              <a:rPr sz="1950" spc="170" dirty="0">
                <a:solidFill>
                  <a:srgbClr val="000523"/>
                </a:solidFill>
                <a:latin typeface="Cambria"/>
                <a:cs typeface="Cambria"/>
              </a:rPr>
              <a:t>  </a:t>
            </a:r>
            <a:r>
              <a:rPr sz="1950" dirty="0">
                <a:solidFill>
                  <a:srgbClr val="000F2D"/>
                </a:solidFill>
                <a:latin typeface="Cambria"/>
                <a:cs typeface="Cambria"/>
              </a:rPr>
              <a:t>the</a:t>
            </a:r>
            <a:r>
              <a:rPr sz="1950" spc="180" dirty="0">
                <a:solidFill>
                  <a:srgbClr val="000F2D"/>
                </a:solidFill>
                <a:latin typeface="Cambria"/>
                <a:cs typeface="Cambria"/>
              </a:rPr>
              <a:t>  </a:t>
            </a:r>
            <a:r>
              <a:rPr sz="1950" dirty="0">
                <a:solidFill>
                  <a:srgbClr val="050F23"/>
                </a:solidFill>
                <a:latin typeface="Cambria"/>
                <a:cs typeface="Cambria"/>
              </a:rPr>
              <a:t>type</a:t>
            </a:r>
            <a:r>
              <a:rPr sz="1950" spc="150" dirty="0">
                <a:solidFill>
                  <a:srgbClr val="050F23"/>
                </a:solidFill>
                <a:latin typeface="Cambria"/>
                <a:cs typeface="Cambria"/>
              </a:rPr>
              <a:t>  </a:t>
            </a:r>
            <a:r>
              <a:rPr sz="1950" spc="50" dirty="0">
                <a:solidFill>
                  <a:srgbClr val="01081D"/>
                </a:solidFill>
                <a:latin typeface="Cambria"/>
                <a:cs typeface="Cambria"/>
              </a:rPr>
              <a:t>of</a:t>
            </a:r>
            <a:r>
              <a:rPr sz="1950" spc="190" dirty="0">
                <a:solidFill>
                  <a:srgbClr val="01081D"/>
                </a:solidFill>
                <a:latin typeface="Cambria"/>
                <a:cs typeface="Cambria"/>
              </a:rPr>
              <a:t>  </a:t>
            </a:r>
            <a:r>
              <a:rPr sz="1950" dirty="0">
                <a:latin typeface="Cambria"/>
                <a:cs typeface="Cambria"/>
              </a:rPr>
              <a:t>materials</a:t>
            </a:r>
            <a:r>
              <a:rPr sz="1950" spc="254" dirty="0">
                <a:latin typeface="Cambria"/>
                <a:cs typeface="Cambria"/>
              </a:rPr>
              <a:t>  </a:t>
            </a:r>
            <a:r>
              <a:rPr sz="1950" spc="-25" dirty="0">
                <a:solidFill>
                  <a:srgbClr val="111111"/>
                </a:solidFill>
                <a:latin typeface="Cambria"/>
                <a:cs typeface="Cambria"/>
              </a:rPr>
              <a:t>and</a:t>
            </a:r>
            <a:endParaRPr sz="1950">
              <a:latin typeface="Cambria"/>
              <a:cs typeface="Cambria"/>
            </a:endParaRPr>
          </a:p>
          <a:p>
            <a:pPr marL="22860" algn="just">
              <a:lnSpc>
                <a:spcPct val="100000"/>
              </a:lnSpc>
              <a:spcBef>
                <a:spcPts val="810"/>
              </a:spcBef>
            </a:pPr>
            <a:r>
              <a:rPr sz="2050" spc="-60" dirty="0">
                <a:solidFill>
                  <a:srgbClr val="131313"/>
                </a:solidFill>
                <a:latin typeface="Cambria"/>
                <a:cs typeface="Cambria"/>
              </a:rPr>
              <a:t>thickness</a:t>
            </a:r>
            <a:r>
              <a:rPr sz="2050" spc="-20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050" spc="65" dirty="0">
                <a:solidFill>
                  <a:srgbClr val="5D6780"/>
                </a:solidFill>
                <a:latin typeface="Cambria"/>
                <a:cs typeface="Cambria"/>
              </a:rPr>
              <a:t>of</a:t>
            </a:r>
            <a:r>
              <a:rPr sz="2050" spc="-35" dirty="0">
                <a:solidFill>
                  <a:srgbClr val="5D6780"/>
                </a:solidFill>
                <a:latin typeface="Cambria"/>
                <a:cs typeface="Cambria"/>
              </a:rPr>
              <a:t> </a:t>
            </a:r>
            <a:r>
              <a:rPr sz="2050" spc="-30" dirty="0">
                <a:solidFill>
                  <a:srgbClr val="0C1833"/>
                </a:solidFill>
                <a:latin typeface="Cambria"/>
                <a:cs typeface="Cambria"/>
              </a:rPr>
              <a:t>mulch</a:t>
            </a:r>
            <a:r>
              <a:rPr sz="2050" spc="-40" dirty="0">
                <a:solidFill>
                  <a:srgbClr val="0C1833"/>
                </a:solidFill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28334F"/>
                </a:solidFill>
                <a:latin typeface="Cambria"/>
                <a:cs typeface="Cambria"/>
              </a:rPr>
              <a:t>used.</a:t>
            </a:r>
            <a:endParaRPr sz="2050">
              <a:latin typeface="Cambria"/>
              <a:cs typeface="Cambria"/>
            </a:endParaRPr>
          </a:p>
          <a:p>
            <a:pPr marL="24765" algn="just">
              <a:lnSpc>
                <a:spcPct val="100000"/>
              </a:lnSpc>
              <a:spcBef>
                <a:spcPts val="1290"/>
              </a:spcBef>
            </a:pPr>
            <a:r>
              <a:rPr sz="2100" spc="-45" dirty="0">
                <a:latin typeface="Cambria"/>
                <a:cs typeface="Cambria"/>
              </a:rPr>
              <a:t>Mulching</a:t>
            </a:r>
            <a:r>
              <a:rPr sz="2100" dirty="0">
                <a:latin typeface="Cambria"/>
                <a:cs typeface="Cambria"/>
              </a:rPr>
              <a:t> </a:t>
            </a:r>
            <a:r>
              <a:rPr sz="2100" spc="-85" dirty="0">
                <a:solidFill>
                  <a:srgbClr val="3F495D"/>
                </a:solidFill>
                <a:latin typeface="Cambria"/>
                <a:cs typeface="Cambria"/>
              </a:rPr>
              <a:t>is</a:t>
            </a:r>
            <a:r>
              <a:rPr sz="2100" spc="-130" dirty="0">
                <a:solidFill>
                  <a:srgbClr val="3F495D"/>
                </a:solidFill>
                <a:latin typeface="Cambria"/>
                <a:cs typeface="Cambria"/>
              </a:rPr>
              <a:t> </a:t>
            </a:r>
            <a:r>
              <a:rPr sz="2100" spc="-40" dirty="0">
                <a:solidFill>
                  <a:srgbClr val="2F3A56"/>
                </a:solidFill>
                <a:latin typeface="Cambria"/>
                <a:cs typeface="Cambria"/>
              </a:rPr>
              <a:t>done</a:t>
            </a:r>
            <a:r>
              <a:rPr sz="2100" spc="50" dirty="0">
                <a:solidFill>
                  <a:srgbClr val="2F3A56"/>
                </a:solidFill>
                <a:latin typeface="Cambria"/>
                <a:cs typeface="Cambria"/>
              </a:rPr>
              <a:t> </a:t>
            </a:r>
            <a:r>
              <a:rPr sz="2100" spc="-135" dirty="0">
                <a:solidFill>
                  <a:srgbClr val="00001C"/>
                </a:solidFill>
                <a:latin typeface="Cambria"/>
                <a:cs typeface="Cambria"/>
              </a:rPr>
              <a:t>between</a:t>
            </a:r>
            <a:r>
              <a:rPr sz="2100" spc="20" dirty="0">
                <a:solidFill>
                  <a:srgbClr val="00001C"/>
                </a:solidFill>
                <a:latin typeface="Cambria"/>
                <a:cs typeface="Cambria"/>
              </a:rPr>
              <a:t> </a:t>
            </a:r>
            <a:r>
              <a:rPr sz="2100" spc="-70" dirty="0">
                <a:solidFill>
                  <a:srgbClr val="00031D"/>
                </a:solidFill>
                <a:latin typeface="Cambria"/>
                <a:cs typeface="Cambria"/>
              </a:rPr>
              <a:t>and</a:t>
            </a:r>
            <a:r>
              <a:rPr sz="2100" spc="-45" dirty="0">
                <a:solidFill>
                  <a:srgbClr val="00031D"/>
                </a:solidFill>
                <a:latin typeface="Cambria"/>
                <a:cs typeface="Cambria"/>
              </a:rPr>
              <a:t> </a:t>
            </a:r>
            <a:r>
              <a:rPr sz="2100" spc="-105" dirty="0">
                <a:solidFill>
                  <a:srgbClr val="000024"/>
                </a:solidFill>
                <a:latin typeface="Cambria"/>
                <a:cs typeface="Cambria"/>
              </a:rPr>
              <a:t>across</a:t>
            </a:r>
            <a:r>
              <a:rPr sz="2100" spc="-10" dirty="0">
                <a:solidFill>
                  <a:srgbClr val="000024"/>
                </a:solidFill>
                <a:latin typeface="Cambria"/>
                <a:cs typeface="Cambria"/>
              </a:rPr>
              <a:t> </a:t>
            </a:r>
            <a:r>
              <a:rPr sz="2100" spc="-55" dirty="0">
                <a:solidFill>
                  <a:srgbClr val="000321"/>
                </a:solidFill>
                <a:latin typeface="Cambria"/>
                <a:cs typeface="Cambria"/>
              </a:rPr>
              <a:t>the</a:t>
            </a:r>
            <a:r>
              <a:rPr sz="2100" spc="-75" dirty="0">
                <a:solidFill>
                  <a:srgbClr val="000321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000118"/>
                </a:solidFill>
                <a:latin typeface="Cambria"/>
                <a:cs typeface="Cambria"/>
              </a:rPr>
              <a:t>rows.</a:t>
            </a:r>
            <a:endParaRPr sz="2100">
              <a:latin typeface="Cambria"/>
              <a:cs typeface="Cambria"/>
            </a:endParaRPr>
          </a:p>
          <a:p>
            <a:pPr marL="15240" marR="5080" indent="-3175" algn="just">
              <a:lnSpc>
                <a:spcPct val="134100"/>
              </a:lnSpc>
              <a:spcBef>
                <a:spcPts val="390"/>
              </a:spcBef>
            </a:pPr>
            <a:r>
              <a:rPr sz="2050" dirty="0">
                <a:solidFill>
                  <a:srgbClr val="1A1A1A"/>
                </a:solidFill>
                <a:latin typeface="Cambria"/>
                <a:cs typeface="Cambria"/>
              </a:rPr>
              <a:t>Care</a:t>
            </a:r>
            <a:r>
              <a:rPr sz="2050" spc="300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333333"/>
                </a:solidFill>
                <a:latin typeface="Cambria"/>
                <a:cs typeface="Cambria"/>
              </a:rPr>
              <a:t>should</a:t>
            </a:r>
            <a:r>
              <a:rPr sz="2050" spc="360" dirty="0">
                <a:solidFill>
                  <a:srgbClr val="333333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3F4B67"/>
                </a:solidFill>
                <a:latin typeface="Cambria"/>
                <a:cs typeface="Cambria"/>
              </a:rPr>
              <a:t>be</a:t>
            </a:r>
            <a:r>
              <a:rPr sz="2050" spc="240" dirty="0">
                <a:solidFill>
                  <a:srgbClr val="3F4B67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011A"/>
                </a:solidFill>
                <a:latin typeface="Cambria"/>
                <a:cs typeface="Cambria"/>
              </a:rPr>
              <a:t>taken</a:t>
            </a:r>
            <a:r>
              <a:rPr sz="2050" spc="295" dirty="0">
                <a:solidFill>
                  <a:srgbClr val="00011A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38465B"/>
                </a:solidFill>
                <a:latin typeface="Cambria"/>
                <a:cs typeface="Cambria"/>
              </a:rPr>
              <a:t>to</a:t>
            </a:r>
            <a:r>
              <a:rPr sz="2050" spc="260" dirty="0">
                <a:solidFill>
                  <a:srgbClr val="38465B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0321"/>
                </a:solidFill>
                <a:latin typeface="Cambria"/>
                <a:cs typeface="Cambria"/>
              </a:rPr>
              <a:t>mulch</a:t>
            </a:r>
            <a:r>
              <a:rPr sz="2050" spc="225" dirty="0">
                <a:solidFill>
                  <a:srgbClr val="000321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031D"/>
                </a:solidFill>
                <a:latin typeface="Cambria"/>
                <a:cs typeface="Cambria"/>
              </a:rPr>
              <a:t>the</a:t>
            </a:r>
            <a:r>
              <a:rPr sz="2050" spc="245" dirty="0">
                <a:solidFill>
                  <a:srgbClr val="00031D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0821"/>
                </a:solidFill>
                <a:latin typeface="Cambria"/>
                <a:cs typeface="Cambria"/>
              </a:rPr>
              <a:t>beds</a:t>
            </a:r>
            <a:r>
              <a:rPr sz="2050" spc="215" dirty="0">
                <a:solidFill>
                  <a:srgbClr val="000821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6B7995"/>
                </a:solidFill>
                <a:latin typeface="Cambria"/>
                <a:cs typeface="Cambria"/>
              </a:rPr>
              <a:t>only</a:t>
            </a:r>
            <a:r>
              <a:rPr sz="2050" spc="270" dirty="0">
                <a:solidFill>
                  <a:srgbClr val="6B7995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343434"/>
                </a:solidFill>
                <a:latin typeface="Cambria"/>
                <a:cs typeface="Cambria"/>
              </a:rPr>
              <a:t>when</a:t>
            </a:r>
            <a:r>
              <a:rPr sz="2050" spc="434" dirty="0">
                <a:solidFill>
                  <a:srgbClr val="343434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111111"/>
                </a:solidFill>
                <a:latin typeface="Cambria"/>
                <a:cs typeface="Cambria"/>
              </a:rPr>
              <a:t>there</a:t>
            </a:r>
            <a:r>
              <a:rPr sz="2050" spc="315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2050" spc="-25" dirty="0">
                <a:solidFill>
                  <a:srgbClr val="0F0F0F"/>
                </a:solidFill>
                <a:latin typeface="Cambria"/>
                <a:cs typeface="Cambria"/>
              </a:rPr>
              <a:t>is </a:t>
            </a:r>
            <a:r>
              <a:rPr sz="2050" spc="-35" dirty="0">
                <a:latin typeface="Cambria"/>
                <a:cs typeface="Cambria"/>
              </a:rPr>
              <a:t>sufficient</a:t>
            </a:r>
            <a:r>
              <a:rPr sz="2050" spc="15" dirty="0">
                <a:latin typeface="Cambria"/>
                <a:cs typeface="Cambria"/>
              </a:rPr>
              <a:t> </a:t>
            </a:r>
            <a:r>
              <a:rPr sz="2050" spc="-55" dirty="0">
                <a:solidFill>
                  <a:srgbClr val="000313"/>
                </a:solidFill>
                <a:latin typeface="Cambria"/>
                <a:cs typeface="Cambria"/>
              </a:rPr>
              <a:t>moisture,</a:t>
            </a:r>
            <a:r>
              <a:rPr sz="2050" spc="10" dirty="0">
                <a:solidFill>
                  <a:srgbClr val="000313"/>
                </a:solidFill>
                <a:latin typeface="Cambria"/>
                <a:cs typeface="Cambria"/>
              </a:rPr>
              <a:t> </a:t>
            </a:r>
            <a:r>
              <a:rPr sz="2050" spc="-70" dirty="0">
                <a:solidFill>
                  <a:srgbClr val="606D8E"/>
                </a:solidFill>
                <a:latin typeface="Cambria"/>
                <a:cs typeface="Cambria"/>
              </a:rPr>
              <a:t>otherwise</a:t>
            </a:r>
            <a:r>
              <a:rPr sz="2050" spc="25" dirty="0">
                <a:solidFill>
                  <a:srgbClr val="606D8E"/>
                </a:solidFill>
                <a:latin typeface="Cambria"/>
                <a:cs typeface="Cambria"/>
              </a:rPr>
              <a:t> </a:t>
            </a:r>
            <a:r>
              <a:rPr sz="2050" spc="-65" dirty="0">
                <a:solidFill>
                  <a:srgbClr val="00051D"/>
                </a:solidFill>
                <a:latin typeface="Cambria"/>
                <a:cs typeface="Cambria"/>
              </a:rPr>
              <a:t>it</a:t>
            </a:r>
            <a:r>
              <a:rPr sz="2050" spc="-50" dirty="0">
                <a:solidFill>
                  <a:srgbClr val="00051D"/>
                </a:solidFill>
                <a:latin typeface="Cambria"/>
                <a:cs typeface="Cambria"/>
              </a:rPr>
              <a:t> </a:t>
            </a:r>
            <a:r>
              <a:rPr sz="2050" spc="-25" dirty="0">
                <a:solidFill>
                  <a:srgbClr val="000728"/>
                </a:solidFill>
                <a:latin typeface="Cambria"/>
                <a:cs typeface="Cambria"/>
              </a:rPr>
              <a:t>will</a:t>
            </a:r>
            <a:r>
              <a:rPr sz="2050" spc="60" dirty="0">
                <a:solidFill>
                  <a:srgbClr val="000728"/>
                </a:solidFill>
                <a:latin typeface="Cambria"/>
                <a:cs typeface="Cambria"/>
              </a:rPr>
              <a:t> </a:t>
            </a:r>
            <a:r>
              <a:rPr sz="2050" spc="-55" dirty="0">
                <a:solidFill>
                  <a:srgbClr val="000821"/>
                </a:solidFill>
                <a:latin typeface="Cambria"/>
                <a:cs typeface="Cambria"/>
              </a:rPr>
              <a:t>not</a:t>
            </a:r>
            <a:r>
              <a:rPr sz="2050" spc="-60" dirty="0">
                <a:solidFill>
                  <a:srgbClr val="000821"/>
                </a:solidFill>
                <a:latin typeface="Cambria"/>
                <a:cs typeface="Cambria"/>
              </a:rPr>
              <a:t> </a:t>
            </a:r>
            <a:r>
              <a:rPr sz="2050" spc="-95" dirty="0">
                <a:solidFill>
                  <a:srgbClr val="7485A1"/>
                </a:solidFill>
                <a:latin typeface="Cambria"/>
                <a:cs typeface="Cambria"/>
              </a:rPr>
              <a:t>serve </a:t>
            </a:r>
            <a:r>
              <a:rPr sz="2050" spc="-70" dirty="0">
                <a:solidFill>
                  <a:srgbClr val="445060"/>
                </a:solidFill>
                <a:latin typeface="Cambria"/>
                <a:cs typeface="Cambria"/>
              </a:rPr>
              <a:t>any</a:t>
            </a:r>
            <a:r>
              <a:rPr sz="2050" spc="-40" dirty="0">
                <a:solidFill>
                  <a:srgbClr val="445060"/>
                </a:solidFill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131313"/>
                </a:solidFill>
                <a:latin typeface="Cambria"/>
                <a:cs typeface="Cambria"/>
              </a:rPr>
              <a:t>purpose.</a:t>
            </a:r>
            <a:endParaRPr sz="2050">
              <a:latin typeface="Cambria"/>
              <a:cs typeface="Cambria"/>
            </a:endParaRPr>
          </a:p>
          <a:p>
            <a:pPr marL="18415" marR="7620" indent="7620" algn="just">
              <a:lnSpc>
                <a:spcPct val="136200"/>
              </a:lnSpc>
              <a:spcBef>
                <a:spcPts val="565"/>
              </a:spcBef>
            </a:pPr>
            <a:r>
              <a:rPr sz="1900" dirty="0">
                <a:solidFill>
                  <a:srgbClr val="050505"/>
                </a:solidFill>
                <a:latin typeface="Cambria"/>
                <a:cs typeface="Cambria"/>
              </a:rPr>
              <a:t>Fresh</a:t>
            </a:r>
            <a:r>
              <a:rPr sz="1900" spc="40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11111"/>
                </a:solidFill>
                <a:latin typeface="Cambria"/>
                <a:cs typeface="Cambria"/>
              </a:rPr>
              <a:t>manure,</a:t>
            </a:r>
            <a:r>
              <a:rPr sz="1900" spc="375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00081A"/>
                </a:solidFill>
                <a:latin typeface="Cambria"/>
                <a:cs typeface="Cambria"/>
              </a:rPr>
              <a:t>chopped</a:t>
            </a:r>
            <a:r>
              <a:rPr sz="1900" spc="375" dirty="0">
                <a:solidFill>
                  <a:srgbClr val="00081A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384964"/>
                </a:solidFill>
                <a:latin typeface="Cambria"/>
                <a:cs typeface="Cambria"/>
              </a:rPr>
              <a:t>straw,</a:t>
            </a:r>
            <a:r>
              <a:rPr sz="1900" spc="300" dirty="0">
                <a:solidFill>
                  <a:srgbClr val="384964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59647E"/>
                </a:solidFill>
                <a:latin typeface="Cambria"/>
                <a:cs typeface="Cambria"/>
              </a:rPr>
              <a:t>dried</a:t>
            </a:r>
            <a:r>
              <a:rPr sz="1900" spc="340" dirty="0">
                <a:solidFill>
                  <a:srgbClr val="59647E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50607C"/>
                </a:solidFill>
                <a:latin typeface="Cambria"/>
                <a:cs typeface="Cambria"/>
              </a:rPr>
              <a:t>grass,</a:t>
            </a:r>
            <a:r>
              <a:rPr sz="1900" spc="360" dirty="0">
                <a:solidFill>
                  <a:srgbClr val="50607C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F2F2F"/>
                </a:solidFill>
                <a:latin typeface="Cambria"/>
                <a:cs typeface="Cambria"/>
              </a:rPr>
              <a:t>clippings,</a:t>
            </a:r>
            <a:r>
              <a:rPr sz="1900" spc="345" dirty="0">
                <a:solidFill>
                  <a:srgbClr val="2F2F2F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1A1A1A"/>
                </a:solidFill>
                <a:latin typeface="Cambria"/>
                <a:cs typeface="Cambria"/>
              </a:rPr>
              <a:t>saw</a:t>
            </a:r>
            <a:r>
              <a:rPr sz="1900" spc="345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1900" spc="-10" dirty="0">
                <a:latin typeface="Cambria"/>
                <a:cs typeface="Cambria"/>
              </a:rPr>
              <a:t>dust, </a:t>
            </a:r>
            <a:r>
              <a:rPr sz="2050" dirty="0">
                <a:latin typeface="Cambria"/>
                <a:cs typeface="Cambria"/>
              </a:rPr>
              <a:t>peat,</a:t>
            </a:r>
            <a:r>
              <a:rPr sz="2050" spc="-80" dirty="0"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F0F0F"/>
                </a:solidFill>
                <a:latin typeface="Cambria"/>
                <a:cs typeface="Cambria"/>
              </a:rPr>
              <a:t>husk,</a:t>
            </a:r>
            <a:r>
              <a:rPr sz="2050" spc="-15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2050" spc="-55" dirty="0">
                <a:solidFill>
                  <a:srgbClr val="00071C"/>
                </a:solidFill>
                <a:latin typeface="Cambria"/>
                <a:cs typeface="Cambria"/>
              </a:rPr>
              <a:t>bark</a:t>
            </a:r>
            <a:r>
              <a:rPr sz="2050" spc="-35" dirty="0">
                <a:solidFill>
                  <a:srgbClr val="00071C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2D2D2D"/>
                </a:solidFill>
                <a:latin typeface="Cambria"/>
                <a:cs typeface="Cambria"/>
              </a:rPr>
              <a:t>and</a:t>
            </a:r>
            <a:r>
              <a:rPr sz="2050" spc="-30" dirty="0">
                <a:solidFill>
                  <a:srgbClr val="2D2D2D"/>
                </a:solidFill>
                <a:latin typeface="Cambria"/>
                <a:cs typeface="Cambria"/>
              </a:rPr>
              <a:t> </a:t>
            </a:r>
            <a:r>
              <a:rPr sz="2050" spc="-70" dirty="0">
                <a:solidFill>
                  <a:srgbClr val="495B6D"/>
                </a:solidFill>
                <a:latin typeface="Cambria"/>
                <a:cs typeface="Cambria"/>
              </a:rPr>
              <a:t>strips</a:t>
            </a:r>
            <a:r>
              <a:rPr sz="2050" spc="-40" dirty="0">
                <a:solidFill>
                  <a:srgbClr val="495B6D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011A"/>
                </a:solidFill>
                <a:latin typeface="Cambria"/>
                <a:cs typeface="Cambria"/>
              </a:rPr>
              <a:t>of</a:t>
            </a:r>
            <a:r>
              <a:rPr sz="2050" spc="-35" dirty="0">
                <a:solidFill>
                  <a:srgbClr val="00011A"/>
                </a:solidFill>
                <a:latin typeface="Cambria"/>
                <a:cs typeface="Cambria"/>
              </a:rPr>
              <a:t> </a:t>
            </a:r>
            <a:r>
              <a:rPr sz="2050" spc="-20" dirty="0">
                <a:solidFill>
                  <a:srgbClr val="000316"/>
                </a:solidFill>
                <a:latin typeface="Cambria"/>
                <a:cs typeface="Cambria"/>
              </a:rPr>
              <a:t>black</a:t>
            </a:r>
            <a:r>
              <a:rPr sz="2050" spc="-25" dirty="0">
                <a:solidFill>
                  <a:srgbClr val="000316"/>
                </a:solidFill>
                <a:latin typeface="Cambria"/>
                <a:cs typeface="Cambria"/>
              </a:rPr>
              <a:t> </a:t>
            </a:r>
            <a:r>
              <a:rPr sz="2050" spc="-30" dirty="0">
                <a:solidFill>
                  <a:srgbClr val="181818"/>
                </a:solidFill>
                <a:latin typeface="Cambria"/>
                <a:cs typeface="Cambria"/>
              </a:rPr>
              <a:t>polythene</a:t>
            </a:r>
            <a:r>
              <a:rPr sz="2050" spc="25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2050" spc="-75" dirty="0">
                <a:solidFill>
                  <a:srgbClr val="313131"/>
                </a:solidFill>
                <a:latin typeface="Cambria"/>
                <a:cs typeface="Cambria"/>
              </a:rPr>
              <a:t>may</a:t>
            </a:r>
            <a:r>
              <a:rPr sz="2050" spc="-40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2050" spc="-45" dirty="0">
                <a:latin typeface="Cambria"/>
                <a:cs typeface="Cambria"/>
              </a:rPr>
              <a:t>effectively</a:t>
            </a:r>
            <a:r>
              <a:rPr sz="2050" spc="160" dirty="0">
                <a:latin typeface="Cambria"/>
                <a:cs typeface="Cambria"/>
              </a:rPr>
              <a:t> </a:t>
            </a:r>
            <a:r>
              <a:rPr sz="2050" spc="-25" dirty="0">
                <a:solidFill>
                  <a:srgbClr val="0E0E0E"/>
                </a:solidFill>
                <a:latin typeface="Cambria"/>
                <a:cs typeface="Cambria"/>
              </a:rPr>
              <a:t>be </a:t>
            </a:r>
            <a:r>
              <a:rPr sz="2050" spc="-80" dirty="0">
                <a:solidFill>
                  <a:srgbClr val="080808"/>
                </a:solidFill>
                <a:latin typeface="Cambria"/>
                <a:cs typeface="Cambria"/>
              </a:rPr>
              <a:t>used</a:t>
            </a:r>
            <a:r>
              <a:rPr sz="2050" spc="-40" dirty="0">
                <a:solidFill>
                  <a:srgbClr val="080808"/>
                </a:solidFill>
                <a:latin typeface="Cambria"/>
                <a:cs typeface="Cambria"/>
              </a:rPr>
              <a:t> </a:t>
            </a:r>
            <a:r>
              <a:rPr sz="2050" spc="-50" dirty="0">
                <a:solidFill>
                  <a:srgbClr val="050505"/>
                </a:solidFill>
                <a:latin typeface="Cambria"/>
                <a:cs typeface="Cambria"/>
              </a:rPr>
              <a:t>as</a:t>
            </a:r>
            <a:r>
              <a:rPr sz="2050" spc="-6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050" spc="-25" dirty="0">
                <a:solidFill>
                  <a:srgbClr val="1A1A1A"/>
                </a:solidFill>
                <a:latin typeface="Cambria"/>
                <a:cs typeface="Cambria"/>
              </a:rPr>
              <a:t>mulching</a:t>
            </a:r>
            <a:r>
              <a:rPr sz="2050" spc="20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131313"/>
                </a:solidFill>
                <a:latin typeface="Cambria"/>
                <a:cs typeface="Cambria"/>
              </a:rPr>
              <a:t>materials.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89800" cy="127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19637" y="305434"/>
            <a:ext cx="1680210" cy="0"/>
          </a:xfrm>
          <a:custGeom>
            <a:avLst/>
            <a:gdLst/>
            <a:ahLst/>
            <a:cxnLst/>
            <a:rect l="l" t="t" r="r" b="b"/>
            <a:pathLst>
              <a:path w="1680210">
                <a:moveTo>
                  <a:pt x="0" y="0"/>
                </a:moveTo>
                <a:lnTo>
                  <a:pt x="1680209" y="0"/>
                </a:lnTo>
              </a:path>
            </a:pathLst>
          </a:custGeom>
          <a:ln w="3175">
            <a:solidFill>
              <a:srgbClr val="4887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90252" y="320251"/>
            <a:ext cx="2720340" cy="0"/>
          </a:xfrm>
          <a:custGeom>
            <a:avLst/>
            <a:gdLst/>
            <a:ahLst/>
            <a:cxnLst/>
            <a:rect l="l" t="t" r="r" b="b"/>
            <a:pathLst>
              <a:path w="2720340">
                <a:moveTo>
                  <a:pt x="0" y="0"/>
                </a:moveTo>
                <a:lnTo>
                  <a:pt x="2720339" y="0"/>
                </a:lnTo>
              </a:path>
            </a:pathLst>
          </a:custGeom>
          <a:ln w="3175">
            <a:solidFill>
              <a:srgbClr val="4887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90233" y="267405"/>
            <a:ext cx="1462405" cy="321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125" dirty="0">
                <a:latin typeface="Times New Roman"/>
                <a:cs typeface="Times New Roman"/>
              </a:rPr>
              <a:t>Earthing</a:t>
            </a:r>
            <a:r>
              <a:rPr sz="1950" spc="185" dirty="0">
                <a:latin typeface="Times New Roman"/>
                <a:cs typeface="Times New Roman"/>
              </a:rPr>
              <a:t> </a:t>
            </a:r>
            <a:r>
              <a:rPr sz="1950" spc="90" dirty="0">
                <a:latin typeface="Times New Roman"/>
                <a:cs typeface="Times New Roman"/>
              </a:rPr>
              <a:t>up: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7407" y="616126"/>
            <a:ext cx="7167245" cy="45237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267335" marR="18415" indent="-17780" algn="just">
              <a:lnSpc>
                <a:spcPts val="2100"/>
              </a:lnSpc>
              <a:spcBef>
                <a:spcPts val="215"/>
              </a:spcBef>
            </a:pPr>
            <a:r>
              <a:rPr sz="1800" spc="45" dirty="0">
                <a:solidFill>
                  <a:srgbClr val="050505"/>
                </a:solidFill>
                <a:latin typeface="Calibri"/>
                <a:cs typeface="Calibri"/>
              </a:rPr>
              <a:t>Usually</a:t>
            </a:r>
            <a:r>
              <a:rPr sz="1800" spc="325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121"/>
                </a:solidFill>
                <a:latin typeface="Calibri"/>
                <a:cs typeface="Calibri"/>
              </a:rPr>
              <a:t>gladio1us</a:t>
            </a:r>
            <a:r>
              <a:rPr sz="1800" spc="285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A4F5D"/>
                </a:solidFill>
                <a:latin typeface="Calibri"/>
                <a:cs typeface="Calibri"/>
              </a:rPr>
              <a:t>corm</a:t>
            </a:r>
            <a:r>
              <a:rPr sz="1800" spc="295" dirty="0">
                <a:solidFill>
                  <a:srgbClr val="3A4F5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C3146"/>
                </a:solidFill>
                <a:latin typeface="Calibri"/>
                <a:cs typeface="Calibri"/>
              </a:rPr>
              <a:t>need</a:t>
            </a:r>
            <a:r>
              <a:rPr sz="1800" spc="195" dirty="0">
                <a:solidFill>
                  <a:srgbClr val="1C3146"/>
                </a:solidFill>
                <a:latin typeface="Calibri"/>
                <a:cs typeface="Calibri"/>
              </a:rPr>
              <a:t>  </a:t>
            </a:r>
            <a:r>
              <a:rPr sz="1800" spc="75" dirty="0">
                <a:solidFill>
                  <a:srgbClr val="051326"/>
                </a:solidFill>
                <a:latin typeface="Calibri"/>
                <a:cs typeface="Calibri"/>
              </a:rPr>
              <a:t>iz-</a:t>
            </a:r>
            <a:r>
              <a:rPr sz="1800" spc="95" dirty="0">
                <a:solidFill>
                  <a:srgbClr val="051326"/>
                </a:solidFill>
                <a:latin typeface="Calibri"/>
                <a:cs typeface="Calibri"/>
              </a:rPr>
              <a:t>i$</a:t>
            </a:r>
            <a:r>
              <a:rPr sz="1800" spc="150" dirty="0">
                <a:solidFill>
                  <a:srgbClr val="051326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B5267"/>
                </a:solidFill>
                <a:latin typeface="Calibri"/>
                <a:cs typeface="Calibri"/>
              </a:rPr>
              <a:t>days</a:t>
            </a:r>
            <a:r>
              <a:rPr sz="1800" spc="254" dirty="0">
                <a:solidFill>
                  <a:srgbClr val="3B526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C1D"/>
                </a:solidFill>
                <a:latin typeface="Calibri"/>
                <a:cs typeface="Calibri"/>
              </a:rPr>
              <a:t>for</a:t>
            </a:r>
            <a:r>
              <a:rPr sz="1800" spc="130" dirty="0">
                <a:solidFill>
                  <a:srgbClr val="000C1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667C8C"/>
                </a:solidFill>
                <a:latin typeface="Calibri"/>
                <a:cs typeface="Calibri"/>
              </a:rPr>
              <a:t>sprouting</a:t>
            </a:r>
            <a:r>
              <a:rPr sz="1800" spc="215" dirty="0">
                <a:solidFill>
                  <a:srgbClr val="667C8C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181818"/>
                </a:solidFill>
                <a:latin typeface="Calibri"/>
                <a:cs typeface="Calibri"/>
              </a:rPr>
              <a:t>.Initial</a:t>
            </a:r>
            <a:r>
              <a:rPr sz="1800" spc="270" dirty="0">
                <a:solidFill>
                  <a:srgbClr val="181818"/>
                </a:solidFill>
                <a:latin typeface="Calibri"/>
                <a:cs typeface="Calibri"/>
              </a:rPr>
              <a:t> </a:t>
            </a:r>
            <a:r>
              <a:rPr sz="1800" spc="-265" dirty="0">
                <a:solidFill>
                  <a:srgbClr val="0E0E0E"/>
                </a:solidFill>
                <a:latin typeface="Calibri"/>
                <a:cs typeface="Calibri"/>
              </a:rPr>
              <a:t>New</a:t>
            </a:r>
            <a:r>
              <a:rPr sz="1800" spc="254" dirty="0">
                <a:solidFill>
                  <a:srgbClr val="0E0E0E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151515"/>
                </a:solidFill>
                <a:latin typeface="Calibri"/>
                <a:cs typeface="Calibri"/>
              </a:rPr>
              <a:t>days </a:t>
            </a:r>
            <a:r>
              <a:rPr sz="1850" dirty="0">
                <a:latin typeface="Times New Roman"/>
                <a:cs typeface="Times New Roman"/>
              </a:rPr>
              <a:t>the</a:t>
            </a:r>
            <a:r>
              <a:rPr sz="1850" spc="360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corm</a:t>
            </a:r>
            <a:r>
              <a:rPr sz="1850" spc="409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26675"/>
                </a:solidFill>
                <a:latin typeface="Times New Roman"/>
                <a:cs typeface="Times New Roman"/>
              </a:rPr>
              <a:t>should</a:t>
            </a:r>
            <a:r>
              <a:rPr sz="1850" spc="85" dirty="0">
                <a:solidFill>
                  <a:srgbClr val="526675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00081F"/>
                </a:solidFill>
                <a:latin typeface="Times New Roman"/>
                <a:cs typeface="Times New Roman"/>
              </a:rPr>
              <a:t>not</a:t>
            </a:r>
            <a:r>
              <a:rPr sz="1850" spc="484" dirty="0">
                <a:solidFill>
                  <a:srgbClr val="00081F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344B62"/>
                </a:solidFill>
                <a:latin typeface="Times New Roman"/>
                <a:cs typeface="Times New Roman"/>
              </a:rPr>
              <a:t>be</a:t>
            </a:r>
            <a:r>
              <a:rPr sz="1850" spc="355" dirty="0">
                <a:solidFill>
                  <a:srgbClr val="344B62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7E8EA8"/>
                </a:solidFill>
                <a:latin typeface="Times New Roman"/>
                <a:cs typeface="Times New Roman"/>
              </a:rPr>
              <a:t>disturbed</a:t>
            </a:r>
            <a:r>
              <a:rPr sz="1850" spc="55" dirty="0">
                <a:solidFill>
                  <a:srgbClr val="7E8EA8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6B8299"/>
                </a:solidFill>
                <a:latin typeface="Times New Roman"/>
                <a:cs typeface="Times New Roman"/>
              </a:rPr>
              <a:t>except</a:t>
            </a:r>
            <a:r>
              <a:rPr sz="1850" spc="25" dirty="0">
                <a:solidFill>
                  <a:srgbClr val="6B8299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72879A"/>
                </a:solidFill>
                <a:latin typeface="Times New Roman"/>
                <a:cs typeface="Times New Roman"/>
              </a:rPr>
              <a:t>the</a:t>
            </a:r>
            <a:r>
              <a:rPr sz="1850" spc="400" dirty="0">
                <a:solidFill>
                  <a:srgbClr val="72879A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A1A1A"/>
                </a:solidFill>
                <a:latin typeface="Times New Roman"/>
                <a:cs typeface="Times New Roman"/>
              </a:rPr>
              <a:t>removal</a:t>
            </a:r>
            <a:r>
              <a:rPr sz="1850" spc="55" dirty="0">
                <a:solidFill>
                  <a:srgbClr val="1A1A1A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latin typeface="Times New Roman"/>
                <a:cs typeface="Times New Roman"/>
              </a:rPr>
              <a:t>of</a:t>
            </a:r>
            <a:r>
              <a:rPr sz="1850" spc="30" dirty="0"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000815"/>
                </a:solidFill>
                <a:latin typeface="Times New Roman"/>
                <a:cs typeface="Times New Roman"/>
              </a:rPr>
              <a:t>the</a:t>
            </a:r>
            <a:r>
              <a:rPr sz="1850" spc="365" dirty="0">
                <a:solidFill>
                  <a:srgbClr val="000815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initial </a:t>
            </a:r>
            <a:r>
              <a:rPr sz="1700" spc="50" dirty="0">
                <a:latin typeface="Times New Roman"/>
                <a:cs typeface="Times New Roman"/>
              </a:rPr>
              <a:t>weeds.</a:t>
            </a:r>
            <a:endParaRPr sz="1700">
              <a:latin typeface="Times New Roman"/>
              <a:cs typeface="Times New Roman"/>
            </a:endParaRPr>
          </a:p>
          <a:p>
            <a:pPr marL="259715" marR="12700" indent="-2540" algn="just">
              <a:lnSpc>
                <a:spcPts val="2100"/>
              </a:lnSpc>
              <a:spcBef>
                <a:spcPts val="500"/>
              </a:spcBef>
            </a:pPr>
            <a:r>
              <a:rPr sz="1800" spc="70" dirty="0">
                <a:solidFill>
                  <a:srgbClr val="131313"/>
                </a:solidFill>
                <a:latin typeface="Calibri"/>
                <a:cs typeface="Calibri"/>
              </a:rPr>
              <a:t>Once</a:t>
            </a:r>
            <a:r>
              <a:rPr sz="1800" spc="15" dirty="0">
                <a:solidFill>
                  <a:srgbClr val="13131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62626"/>
                </a:solidFill>
                <a:latin typeface="Calibri"/>
                <a:cs typeface="Calibri"/>
              </a:rPr>
              <a:t>the</a:t>
            </a:r>
            <a:r>
              <a:rPr sz="1800" spc="70" dirty="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0818"/>
                </a:solidFill>
                <a:latin typeface="Calibri"/>
                <a:cs typeface="Calibri"/>
              </a:rPr>
              <a:t>plant</a:t>
            </a:r>
            <a:r>
              <a:rPr sz="1800" spc="200" dirty="0">
                <a:solidFill>
                  <a:srgbClr val="00081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8495B"/>
                </a:solidFill>
                <a:latin typeface="Calibri"/>
                <a:cs typeface="Calibri"/>
              </a:rPr>
              <a:t>attain</a:t>
            </a:r>
            <a:r>
              <a:rPr sz="1800" spc="165" dirty="0">
                <a:solidFill>
                  <a:srgbClr val="38495B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83148"/>
                </a:solidFill>
                <a:latin typeface="Calibri"/>
                <a:cs typeface="Calibri"/>
              </a:rPr>
              <a:t>to</a:t>
            </a:r>
            <a:r>
              <a:rPr sz="1800" spc="120" dirty="0">
                <a:solidFill>
                  <a:srgbClr val="183148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D5667"/>
                </a:solidFill>
                <a:latin typeface="Calibri"/>
                <a:cs typeface="Calibri"/>
              </a:rPr>
              <a:t>a</a:t>
            </a:r>
            <a:r>
              <a:rPr sz="1800" spc="185" dirty="0">
                <a:solidFill>
                  <a:srgbClr val="3D566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52134"/>
                </a:solidFill>
                <a:latin typeface="Calibri"/>
                <a:cs typeface="Calibri"/>
              </a:rPr>
              <a:t>height</a:t>
            </a:r>
            <a:r>
              <a:rPr sz="1800" spc="190" dirty="0">
                <a:solidFill>
                  <a:srgbClr val="052134"/>
                </a:solidFill>
                <a:latin typeface="Calibri"/>
                <a:cs typeface="Calibri"/>
              </a:rPr>
              <a:t> </a:t>
            </a:r>
            <a:r>
              <a:rPr sz="1800" spc="-155" dirty="0">
                <a:solidFill>
                  <a:srgbClr val="49677C"/>
                </a:solidFill>
                <a:latin typeface="Calibri"/>
                <a:cs typeface="Calibri"/>
              </a:rPr>
              <a:t>or'</a:t>
            </a:r>
            <a:r>
              <a:rPr sz="1800" spc="55" dirty="0">
                <a:solidFill>
                  <a:srgbClr val="49677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D566E"/>
                </a:solidFill>
                <a:latin typeface="Calibri"/>
                <a:cs typeface="Calibri"/>
              </a:rPr>
              <a:t>about</a:t>
            </a:r>
            <a:r>
              <a:rPr sz="1800" spc="275" dirty="0">
                <a:solidFill>
                  <a:srgbClr val="3D566E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82F"/>
                </a:solidFill>
                <a:latin typeface="Calibri"/>
                <a:cs typeface="Calibri"/>
              </a:rPr>
              <a:t>u-2O</a:t>
            </a:r>
            <a:r>
              <a:rPr sz="1800" spc="229" dirty="0">
                <a:solidFill>
                  <a:srgbClr val="00182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415B6B"/>
                </a:solidFill>
                <a:latin typeface="Calibri"/>
                <a:cs typeface="Calibri"/>
              </a:rPr>
              <a:t>Cm</a:t>
            </a:r>
            <a:r>
              <a:rPr sz="1800" spc="75" dirty="0">
                <a:solidFill>
                  <a:srgbClr val="415B6B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14454"/>
                </a:solidFill>
                <a:latin typeface="Calibri"/>
                <a:cs typeface="Calibri"/>
              </a:rPr>
              <a:t>a</a:t>
            </a:r>
            <a:r>
              <a:rPr sz="1800" spc="145" dirty="0">
                <a:solidFill>
                  <a:srgbClr val="314454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496072"/>
                </a:solidFill>
                <a:latin typeface="Calibri"/>
                <a:cs typeface="Calibri"/>
              </a:rPr>
              <a:t>light</a:t>
            </a:r>
            <a:r>
              <a:rPr sz="1800" spc="170" dirty="0">
                <a:solidFill>
                  <a:srgbClr val="49607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81818"/>
                </a:solidFill>
                <a:latin typeface="Calibri"/>
                <a:cs typeface="Calibri"/>
              </a:rPr>
              <a:t>earthing</a:t>
            </a:r>
            <a:r>
              <a:rPr sz="1800" spc="170" dirty="0">
                <a:solidFill>
                  <a:srgbClr val="181818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151515"/>
                </a:solidFill>
                <a:latin typeface="Calibri"/>
                <a:cs typeface="Calibri"/>
              </a:rPr>
              <a:t>up </a:t>
            </a:r>
            <a:r>
              <a:rPr sz="1800" dirty="0">
                <a:solidFill>
                  <a:srgbClr val="111111"/>
                </a:solidFill>
                <a:latin typeface="Calibri"/>
                <a:cs typeface="Calibri"/>
              </a:rPr>
              <a:t>should</a:t>
            </a:r>
            <a:r>
              <a:rPr sz="1800" spc="70" dirty="0">
                <a:solidFill>
                  <a:srgbClr val="111111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D2D2D"/>
                </a:solidFill>
                <a:latin typeface="Calibri"/>
                <a:cs typeface="Calibri"/>
              </a:rPr>
              <a:t>be</a:t>
            </a:r>
            <a:r>
              <a:rPr sz="1800" spc="-40" dirty="0">
                <a:solidFill>
                  <a:srgbClr val="2D2D2D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50505"/>
                </a:solidFill>
                <a:latin typeface="Calibri"/>
                <a:cs typeface="Calibri"/>
              </a:rPr>
              <a:t>provided</a:t>
            </a:r>
            <a:r>
              <a:rPr sz="1800" spc="295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32D44"/>
                </a:solidFill>
                <a:latin typeface="Calibri"/>
                <a:cs typeface="Calibri"/>
              </a:rPr>
              <a:t>from</a:t>
            </a:r>
            <a:r>
              <a:rPr sz="1800" spc="-45" dirty="0">
                <a:solidFill>
                  <a:srgbClr val="132D44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233D52"/>
                </a:solidFill>
                <a:latin typeface="Calibri"/>
                <a:cs typeface="Calibri"/>
              </a:rPr>
              <a:t>both</a:t>
            </a:r>
            <a:r>
              <a:rPr sz="1800" spc="15" dirty="0">
                <a:solidFill>
                  <a:srgbClr val="233D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E809C"/>
                </a:solidFill>
                <a:latin typeface="Calibri"/>
                <a:cs typeface="Calibri"/>
              </a:rPr>
              <a:t>side</a:t>
            </a:r>
            <a:r>
              <a:rPr sz="1800" spc="-60" dirty="0">
                <a:solidFill>
                  <a:srgbClr val="5E809C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D7E97"/>
                </a:solidFill>
                <a:latin typeface="Calibri"/>
                <a:cs typeface="Calibri"/>
              </a:rPr>
              <a:t>of</a:t>
            </a:r>
            <a:r>
              <a:rPr sz="1800" spc="170" dirty="0">
                <a:solidFill>
                  <a:srgbClr val="5D7E97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18364F"/>
                </a:solidFill>
                <a:latin typeface="Calibri"/>
                <a:cs typeface="Calibri"/>
              </a:rPr>
              <a:t>the</a:t>
            </a:r>
            <a:r>
              <a:rPr sz="1800" spc="-10" dirty="0">
                <a:solidFill>
                  <a:srgbClr val="18364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14D66"/>
                </a:solidFill>
                <a:latin typeface="Calibri"/>
                <a:cs typeface="Calibri"/>
              </a:rPr>
              <a:t>row.</a:t>
            </a:r>
            <a:endParaRPr sz="1800">
              <a:latin typeface="Calibri"/>
              <a:cs typeface="Calibri"/>
            </a:endParaRPr>
          </a:p>
          <a:p>
            <a:pPr marL="260350" marR="5080" indent="6350">
              <a:lnSpc>
                <a:spcPct val="106600"/>
              </a:lnSpc>
              <a:spcBef>
                <a:spcPts val="130"/>
              </a:spcBef>
              <a:tabLst>
                <a:tab pos="1701800" algn="l"/>
                <a:tab pos="3571240" algn="l"/>
                <a:tab pos="6936740" algn="l"/>
              </a:tabLst>
            </a:pPr>
            <a:r>
              <a:rPr sz="1900" spc="-90" dirty="0">
                <a:latin typeface="Times New Roman"/>
                <a:cs typeface="Times New Roman"/>
              </a:rPr>
              <a:t>At</a:t>
            </a:r>
            <a:r>
              <a:rPr sz="1900" spc="50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566970"/>
                </a:solidFill>
                <a:latin typeface="Times New Roman"/>
                <a:cs typeface="Times New Roman"/>
              </a:rPr>
              <a:t>this</a:t>
            </a:r>
            <a:r>
              <a:rPr sz="1900" spc="-195" dirty="0">
                <a:solidFill>
                  <a:srgbClr val="56697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798A95"/>
                </a:solidFill>
                <a:latin typeface="Times New Roman"/>
                <a:cs typeface="Times New Roman"/>
              </a:rPr>
              <a:t>stage </a:t>
            </a:r>
            <a:r>
              <a:rPr sz="1900" spc="-10" dirty="0">
                <a:solidFill>
                  <a:srgbClr val="011523"/>
                </a:solidFill>
                <a:latin typeface="Times New Roman"/>
                <a:cs typeface="Times New Roman"/>
              </a:rPr>
              <a:t>if</a:t>
            </a:r>
            <a:r>
              <a:rPr sz="1900" spc="105" dirty="0">
                <a:solidFill>
                  <a:srgbClr val="011523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243B52"/>
                </a:solidFill>
                <a:latin typeface="Times New Roman"/>
                <a:cs typeface="Times New Roman"/>
              </a:rPr>
              <a:t>the</a:t>
            </a:r>
            <a:r>
              <a:rPr sz="1900" spc="-95" dirty="0">
                <a:solidFill>
                  <a:srgbClr val="243B52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F2336"/>
                </a:solidFill>
                <a:latin typeface="Times New Roman"/>
                <a:cs typeface="Times New Roman"/>
              </a:rPr>
              <a:t>weather</a:t>
            </a:r>
            <a:r>
              <a:rPr sz="1900" spc="85" dirty="0">
                <a:solidFill>
                  <a:srgbClr val="0F2336"/>
                </a:solidFill>
                <a:latin typeface="Times New Roman"/>
                <a:cs typeface="Times New Roman"/>
              </a:rPr>
              <a:t> </a:t>
            </a:r>
            <a:r>
              <a:rPr sz="1900" spc="-50" dirty="0">
                <a:solidFill>
                  <a:srgbClr val="000E2A"/>
                </a:solidFill>
                <a:latin typeface="Times New Roman"/>
                <a:cs typeface="Times New Roman"/>
              </a:rPr>
              <a:t>is</a:t>
            </a:r>
            <a:r>
              <a:rPr sz="1900" spc="-175" dirty="0">
                <a:solidFill>
                  <a:srgbClr val="000E2A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C2F44"/>
                </a:solidFill>
                <a:latin typeface="Times New Roman"/>
                <a:cs typeface="Times New Roman"/>
              </a:rPr>
              <a:t>dry</a:t>
            </a:r>
            <a:r>
              <a:rPr sz="1900" spc="-105" dirty="0">
                <a:solidFill>
                  <a:srgbClr val="0C2F44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12136"/>
                </a:solidFill>
                <a:latin typeface="Times New Roman"/>
                <a:cs typeface="Times New Roman"/>
              </a:rPr>
              <a:t>amount</a:t>
            </a:r>
            <a:r>
              <a:rPr sz="1900" spc="-30" dirty="0">
                <a:solidFill>
                  <a:srgbClr val="012136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51A"/>
                </a:solidFill>
                <a:latin typeface="Times New Roman"/>
                <a:cs typeface="Times New Roman"/>
              </a:rPr>
              <a:t>of</a:t>
            </a:r>
            <a:r>
              <a:rPr sz="1900" spc="-75" dirty="0">
                <a:solidFill>
                  <a:srgbClr val="00051A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F283F"/>
                </a:solidFill>
                <a:latin typeface="Times New Roman"/>
                <a:cs typeface="Times New Roman"/>
              </a:rPr>
              <a:t>water</a:t>
            </a:r>
            <a:r>
              <a:rPr sz="1900" spc="95" dirty="0">
                <a:solidFill>
                  <a:srgbClr val="0F283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4B6780"/>
                </a:solidFill>
                <a:latin typeface="Times New Roman"/>
                <a:cs typeface="Times New Roman"/>
              </a:rPr>
              <a:t>to</a:t>
            </a:r>
            <a:r>
              <a:rPr sz="1900" spc="95" dirty="0">
                <a:solidFill>
                  <a:srgbClr val="4B6780"/>
                </a:solidFill>
                <a:latin typeface="Times New Roman"/>
                <a:cs typeface="Times New Roman"/>
              </a:rPr>
              <a:t> </a:t>
            </a:r>
            <a:r>
              <a:rPr sz="1900" spc="-45" dirty="0">
                <a:solidFill>
                  <a:srgbClr val="678293"/>
                </a:solidFill>
                <a:latin typeface="Times New Roman"/>
                <a:cs typeface="Times New Roman"/>
              </a:rPr>
              <a:t>be</a:t>
            </a:r>
            <a:r>
              <a:rPr sz="1900" spc="-165" dirty="0">
                <a:solidFill>
                  <a:srgbClr val="678293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181818"/>
                </a:solidFill>
                <a:latin typeface="Times New Roman"/>
                <a:cs typeface="Times New Roman"/>
              </a:rPr>
              <a:t>applied. </a:t>
            </a:r>
            <a:r>
              <a:rPr sz="1850" spc="-10" dirty="0">
                <a:solidFill>
                  <a:srgbClr val="080808"/>
                </a:solidFill>
                <a:latin typeface="Times New Roman"/>
                <a:cs typeface="Times New Roman"/>
              </a:rPr>
              <a:t>Occasionally</a:t>
            </a:r>
            <a:r>
              <a:rPr sz="1850" dirty="0">
                <a:solidFill>
                  <a:srgbClr val="080808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161616"/>
                </a:solidFill>
                <a:latin typeface="Times New Roman"/>
                <a:cs typeface="Times New Roman"/>
              </a:rPr>
              <a:t>the</a:t>
            </a:r>
            <a:r>
              <a:rPr sz="1850" spc="37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01126"/>
                </a:solidFill>
                <a:latin typeface="Times New Roman"/>
                <a:cs typeface="Times New Roman"/>
              </a:rPr>
              <a:t>weeds</a:t>
            </a:r>
            <a:r>
              <a:rPr sz="1850" spc="345" dirty="0">
                <a:solidFill>
                  <a:srgbClr val="001126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466983"/>
                </a:solidFill>
                <a:latin typeface="Times New Roman"/>
                <a:cs typeface="Times New Roman"/>
              </a:rPr>
              <a:t>should</a:t>
            </a:r>
            <a:r>
              <a:rPr sz="1850" dirty="0">
                <a:solidFill>
                  <a:srgbClr val="466983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1C3B52"/>
                </a:solidFill>
                <a:latin typeface="Times New Roman"/>
                <a:cs typeface="Times New Roman"/>
              </a:rPr>
              <a:t>be</a:t>
            </a:r>
            <a:r>
              <a:rPr sz="1850" spc="310" dirty="0">
                <a:solidFill>
                  <a:srgbClr val="1C3B52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214660"/>
                </a:solidFill>
                <a:latin typeface="Times New Roman"/>
                <a:cs typeface="Times New Roman"/>
              </a:rPr>
              <a:t>removed</a:t>
            </a:r>
            <a:r>
              <a:rPr sz="1850" spc="495" dirty="0">
                <a:solidFill>
                  <a:srgbClr val="214660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7C8E9E"/>
                </a:solidFill>
                <a:latin typeface="Times New Roman"/>
                <a:cs typeface="Times New Roman"/>
              </a:rPr>
              <a:t>and</a:t>
            </a:r>
            <a:r>
              <a:rPr sz="1850" spc="465" dirty="0">
                <a:solidFill>
                  <a:srgbClr val="7C8E9E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F1F1F"/>
                </a:solidFill>
                <a:latin typeface="Times New Roman"/>
                <a:cs typeface="Times New Roman"/>
              </a:rPr>
              <a:t>the</a:t>
            </a:r>
            <a:r>
              <a:rPr sz="1850" spc="335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232323"/>
                </a:solidFill>
                <a:latin typeface="Times New Roman"/>
                <a:cs typeface="Times New Roman"/>
              </a:rPr>
              <a:t>soil</a:t>
            </a:r>
            <a:r>
              <a:rPr sz="1850" spc="38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151515"/>
                </a:solidFill>
                <a:latin typeface="Times New Roman"/>
                <a:cs typeface="Times New Roman"/>
              </a:rPr>
              <a:t>should</a:t>
            </a:r>
            <a:r>
              <a:rPr sz="1850" dirty="0">
                <a:solidFill>
                  <a:srgbClr val="151515"/>
                </a:solidFill>
                <a:latin typeface="Times New Roman"/>
                <a:cs typeface="Times New Roman"/>
              </a:rPr>
              <a:t>	</a:t>
            </a:r>
            <a:r>
              <a:rPr sz="1850" spc="-45" dirty="0">
                <a:solidFill>
                  <a:srgbClr val="010A13"/>
                </a:solidFill>
                <a:latin typeface="Times New Roman"/>
                <a:cs typeface="Times New Roman"/>
              </a:rPr>
              <a:t>be </a:t>
            </a:r>
            <a:r>
              <a:rPr sz="1750" dirty="0">
                <a:latin typeface="Times New Roman"/>
                <a:cs typeface="Times New Roman"/>
              </a:rPr>
              <a:t>lnnsened</a:t>
            </a:r>
            <a:r>
              <a:rPr sz="1750" spc="245" dirty="0">
                <a:latin typeface="Times New Roman"/>
                <a:cs typeface="Times New Roman"/>
              </a:rPr>
              <a:t> </a:t>
            </a:r>
            <a:r>
              <a:rPr sz="1750" spc="50" dirty="0">
                <a:solidFill>
                  <a:srgbClr val="000F1D"/>
                </a:solidFill>
                <a:latin typeface="Times New Roman"/>
                <a:cs typeface="Times New Roman"/>
              </a:rPr>
              <a:t>with</a:t>
            </a:r>
            <a:r>
              <a:rPr sz="1750" spc="160" dirty="0">
                <a:solidFill>
                  <a:srgbClr val="000F1D"/>
                </a:solidFill>
                <a:latin typeface="Times New Roman"/>
                <a:cs typeface="Times New Roman"/>
              </a:rPr>
              <a:t> </a:t>
            </a:r>
            <a:r>
              <a:rPr sz="1750" spc="50" dirty="0">
                <a:solidFill>
                  <a:srgbClr val="001123"/>
                </a:solidFill>
                <a:latin typeface="Times New Roman"/>
                <a:cs typeface="Times New Roman"/>
              </a:rPr>
              <a:t>the</a:t>
            </a:r>
            <a:r>
              <a:rPr sz="1750" spc="345" dirty="0">
                <a:solidFill>
                  <a:srgbClr val="001123"/>
                </a:solidFill>
                <a:latin typeface="Times New Roman"/>
                <a:cs typeface="Times New Roman"/>
              </a:rPr>
              <a:t> </a:t>
            </a:r>
            <a:r>
              <a:rPr sz="1750" spc="50" dirty="0">
                <a:solidFill>
                  <a:srgbClr val="001D31"/>
                </a:solidFill>
                <a:latin typeface="Times New Roman"/>
                <a:cs typeface="Times New Roman"/>
              </a:rPr>
              <a:t>help</a:t>
            </a:r>
            <a:r>
              <a:rPr sz="1750" spc="-70" dirty="0">
                <a:solidFill>
                  <a:srgbClr val="001D31"/>
                </a:solidFill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487089"/>
                </a:solidFill>
                <a:latin typeface="Times New Roman"/>
                <a:cs typeface="Times New Roman"/>
              </a:rPr>
              <a:t>of</a:t>
            </a:r>
            <a:r>
              <a:rPr sz="1750" spc="65" dirty="0">
                <a:solidFill>
                  <a:srgbClr val="487089"/>
                </a:solidFill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264662"/>
                </a:solidFill>
                <a:latin typeface="Times New Roman"/>
                <a:cs typeface="Times New Roman"/>
              </a:rPr>
              <a:t>a</a:t>
            </a:r>
            <a:r>
              <a:rPr sz="1750" spc="180" dirty="0">
                <a:solidFill>
                  <a:srgbClr val="264662"/>
                </a:solidFill>
                <a:latin typeface="Times New Roman"/>
                <a:cs typeface="Times New Roman"/>
              </a:rPr>
              <a:t> </a:t>
            </a:r>
            <a:r>
              <a:rPr sz="1750" spc="-10" dirty="0">
                <a:solidFill>
                  <a:srgbClr val="000E23"/>
                </a:solidFill>
                <a:latin typeface="Times New Roman"/>
                <a:cs typeface="Times New Roman"/>
              </a:rPr>
              <a:t>fork.</a:t>
            </a:r>
            <a:endParaRPr sz="1750">
              <a:latin typeface="Times New Roman"/>
              <a:cs typeface="Times New Roman"/>
            </a:endParaRPr>
          </a:p>
          <a:p>
            <a:pPr marL="265430">
              <a:lnSpc>
                <a:spcPts val="2240"/>
              </a:lnSpc>
              <a:spcBef>
                <a:spcPts val="300"/>
              </a:spcBef>
            </a:pPr>
            <a:r>
              <a:rPr sz="1900" dirty="0">
                <a:latin typeface="Times New Roman"/>
                <a:cs typeface="Times New Roman"/>
              </a:rPr>
              <a:t>When</a:t>
            </a:r>
            <a:r>
              <a:rPr sz="1900" spc="285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607280"/>
                </a:solidFill>
                <a:latin typeface="Times New Roman"/>
                <a:cs typeface="Times New Roman"/>
              </a:rPr>
              <a:t>the</a:t>
            </a:r>
            <a:r>
              <a:rPr sz="1900" spc="195" dirty="0">
                <a:solidFill>
                  <a:srgbClr val="60728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11324"/>
                </a:solidFill>
                <a:latin typeface="Times New Roman"/>
                <a:cs typeface="Times New Roman"/>
              </a:rPr>
              <a:t>plant</a:t>
            </a:r>
            <a:r>
              <a:rPr sz="1900" spc="285" dirty="0">
                <a:solidFill>
                  <a:srgbClr val="011324"/>
                </a:solidFill>
                <a:latin typeface="Times New Roman"/>
                <a:cs typeface="Times New Roman"/>
              </a:rPr>
              <a:t> </a:t>
            </a:r>
            <a:r>
              <a:rPr sz="1900" spc="-45" dirty="0">
                <a:solidFill>
                  <a:srgbClr val="314B67"/>
                </a:solidFill>
                <a:latin typeface="Times New Roman"/>
                <a:cs typeface="Times New Roman"/>
              </a:rPr>
              <a:t>will</a:t>
            </a:r>
            <a:r>
              <a:rPr sz="1900" spc="235" dirty="0">
                <a:solidFill>
                  <a:srgbClr val="314B67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284154"/>
                </a:solidFill>
                <a:latin typeface="Times New Roman"/>
                <a:cs typeface="Times New Roman"/>
              </a:rPr>
              <a:t>be</a:t>
            </a:r>
            <a:r>
              <a:rPr sz="1900" spc="-60" dirty="0">
                <a:solidFill>
                  <a:srgbClr val="284154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A1F"/>
                </a:solidFill>
                <a:latin typeface="Times New Roman"/>
                <a:cs typeface="Times New Roman"/>
              </a:rPr>
              <a:t>a</a:t>
            </a:r>
            <a:r>
              <a:rPr sz="1900" spc="30" dirty="0">
                <a:solidFill>
                  <a:srgbClr val="000A1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1D4262"/>
                </a:solidFill>
                <a:latin typeface="Times New Roman"/>
                <a:cs typeface="Times New Roman"/>
              </a:rPr>
              <a:t>5-</a:t>
            </a:r>
            <a:r>
              <a:rPr sz="1900" dirty="0">
                <a:solidFill>
                  <a:srgbClr val="1D4262"/>
                </a:solidFill>
                <a:latin typeface="Times New Roman"/>
                <a:cs typeface="Times New Roman"/>
              </a:rPr>
              <a:t>6</a:t>
            </a:r>
            <a:r>
              <a:rPr sz="1900" spc="20" dirty="0">
                <a:solidFill>
                  <a:srgbClr val="1D4262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52A42"/>
                </a:solidFill>
                <a:latin typeface="Times New Roman"/>
                <a:cs typeface="Times New Roman"/>
              </a:rPr>
              <a:t>leaf</a:t>
            </a:r>
            <a:r>
              <a:rPr sz="1900" spc="50" dirty="0">
                <a:solidFill>
                  <a:srgbClr val="052A42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821"/>
                </a:solidFill>
                <a:latin typeface="Times New Roman"/>
                <a:cs typeface="Times New Roman"/>
              </a:rPr>
              <a:t>stage</a:t>
            </a:r>
            <a:r>
              <a:rPr sz="1900" spc="120" dirty="0">
                <a:solidFill>
                  <a:srgbClr val="000821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821"/>
                </a:solidFill>
                <a:latin typeface="Times New Roman"/>
                <a:cs typeface="Times New Roman"/>
              </a:rPr>
              <a:t>the</a:t>
            </a:r>
            <a:r>
              <a:rPr sz="1900" spc="15" dirty="0">
                <a:solidFill>
                  <a:srgbClr val="000821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486780"/>
                </a:solidFill>
                <a:latin typeface="Times New Roman"/>
                <a:cs typeface="Times New Roman"/>
              </a:rPr>
              <a:t>second</a:t>
            </a:r>
            <a:r>
              <a:rPr sz="1900" spc="220" dirty="0">
                <a:solidFill>
                  <a:srgbClr val="48678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496479"/>
                </a:solidFill>
                <a:latin typeface="Times New Roman"/>
                <a:cs typeface="Times New Roman"/>
              </a:rPr>
              <a:t>earthing</a:t>
            </a:r>
            <a:r>
              <a:rPr sz="1900" spc="185" dirty="0">
                <a:solidFill>
                  <a:srgbClr val="496479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566975"/>
                </a:solidFill>
                <a:latin typeface="Times New Roman"/>
                <a:cs typeface="Times New Roman"/>
              </a:rPr>
              <a:t>up</a:t>
            </a:r>
            <a:r>
              <a:rPr sz="1900" spc="-10" dirty="0">
                <a:solidFill>
                  <a:srgbClr val="566975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70707"/>
                </a:solidFill>
                <a:latin typeface="Times New Roman"/>
                <a:cs typeface="Times New Roman"/>
              </a:rPr>
              <a:t>should</a:t>
            </a:r>
            <a:endParaRPr sz="1900">
              <a:latin typeface="Times New Roman"/>
              <a:cs typeface="Times New Roman"/>
            </a:endParaRPr>
          </a:p>
          <a:p>
            <a:pPr marL="269240">
              <a:lnSpc>
                <a:spcPts val="2120"/>
              </a:lnSpc>
            </a:pPr>
            <a:r>
              <a:rPr sz="1800" dirty="0">
                <a:solidFill>
                  <a:srgbClr val="1A1A1A"/>
                </a:solidFill>
                <a:latin typeface="Times New Roman"/>
                <a:cs typeface="Times New Roman"/>
              </a:rPr>
              <a:t>be</a:t>
            </a:r>
            <a:r>
              <a:rPr sz="1800" spc="-3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50505"/>
                </a:solidFill>
                <a:latin typeface="Times New Roman"/>
                <a:cs typeface="Times New Roman"/>
              </a:rPr>
              <a:t>done.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2150" spc="95" dirty="0">
                <a:latin typeface="Cambria"/>
                <a:cs typeface="Cambria"/>
              </a:rPr>
              <a:t>Staking:</a:t>
            </a:r>
            <a:endParaRPr sz="2150">
              <a:latin typeface="Cambria"/>
              <a:cs typeface="Cambria"/>
            </a:endParaRPr>
          </a:p>
          <a:p>
            <a:pPr marL="267970">
              <a:lnSpc>
                <a:spcPct val="100000"/>
              </a:lnSpc>
              <a:spcBef>
                <a:spcPts val="420"/>
              </a:spcBef>
            </a:pPr>
            <a:r>
              <a:rPr sz="1750" dirty="0">
                <a:solidFill>
                  <a:srgbClr val="050505"/>
                </a:solidFill>
                <a:latin typeface="Cambria"/>
                <a:cs typeface="Cambria"/>
              </a:rPr>
              <a:t>At</a:t>
            </a:r>
            <a:r>
              <a:rPr sz="1750" spc="21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750" spc="-35" dirty="0">
                <a:solidFill>
                  <a:srgbClr val="0C0C0C"/>
                </a:solidFill>
                <a:latin typeface="Cambria"/>
                <a:cs typeface="Cambria"/>
              </a:rPr>
              <a:t>5-</a:t>
            </a:r>
            <a:r>
              <a:rPr sz="1750" dirty="0">
                <a:solidFill>
                  <a:srgbClr val="0C0C0C"/>
                </a:solidFill>
                <a:latin typeface="Cambria"/>
                <a:cs typeface="Cambria"/>
              </a:rPr>
              <a:t>6</a:t>
            </a:r>
            <a:r>
              <a:rPr sz="1750" spc="210" dirty="0">
                <a:solidFill>
                  <a:srgbClr val="0C0C0C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61616"/>
                </a:solidFill>
                <a:latin typeface="Cambria"/>
                <a:cs typeface="Cambria"/>
              </a:rPr>
              <a:t>leaf</a:t>
            </a:r>
            <a:r>
              <a:rPr sz="1750" spc="195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445967"/>
                </a:solidFill>
                <a:latin typeface="Cambria"/>
                <a:cs typeface="Cambria"/>
              </a:rPr>
              <a:t>stage,</a:t>
            </a:r>
            <a:r>
              <a:rPr sz="1750" spc="275" dirty="0">
                <a:solidFill>
                  <a:srgbClr val="445967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647789"/>
                </a:solidFill>
                <a:latin typeface="Cambria"/>
                <a:cs typeface="Cambria"/>
              </a:rPr>
              <a:t>the</a:t>
            </a:r>
            <a:r>
              <a:rPr sz="1750" spc="120" dirty="0">
                <a:solidFill>
                  <a:srgbClr val="647789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3A4B60"/>
                </a:solidFill>
                <a:latin typeface="Cambria"/>
                <a:cs typeface="Cambria"/>
              </a:rPr>
              <a:t>plant</a:t>
            </a:r>
            <a:r>
              <a:rPr sz="1750" spc="215" dirty="0">
                <a:solidFill>
                  <a:srgbClr val="3A4B60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7091A5"/>
                </a:solidFill>
                <a:latin typeface="Cambria"/>
                <a:cs typeface="Cambria"/>
              </a:rPr>
              <a:t>should</a:t>
            </a:r>
            <a:r>
              <a:rPr sz="1750" spc="285" dirty="0">
                <a:solidFill>
                  <a:srgbClr val="7091A5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00A24"/>
                </a:solidFill>
                <a:latin typeface="Cambria"/>
                <a:cs typeface="Cambria"/>
              </a:rPr>
              <a:t>be</a:t>
            </a:r>
            <a:r>
              <a:rPr sz="1750" spc="90" dirty="0">
                <a:solidFill>
                  <a:srgbClr val="000A24"/>
                </a:solidFill>
                <a:latin typeface="Cambria"/>
                <a:cs typeface="Cambria"/>
              </a:rPr>
              <a:t> </a:t>
            </a:r>
            <a:r>
              <a:rPr sz="1750" spc="-55" dirty="0">
                <a:solidFill>
                  <a:srgbClr val="445D72"/>
                </a:solidFill>
                <a:latin typeface="Cambria"/>
                <a:cs typeface="Cambria"/>
              </a:rPr>
              <a:t>snake</a:t>
            </a:r>
            <a:r>
              <a:rPr sz="1750" spc="105" dirty="0">
                <a:solidFill>
                  <a:srgbClr val="445D72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00318"/>
                </a:solidFill>
                <a:latin typeface="Cambria"/>
                <a:cs typeface="Cambria"/>
              </a:rPr>
              <a:t>with</a:t>
            </a:r>
            <a:r>
              <a:rPr sz="1750" spc="265" dirty="0">
                <a:solidFill>
                  <a:srgbClr val="000318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00816"/>
                </a:solidFill>
                <a:latin typeface="Cambria"/>
                <a:cs typeface="Cambria"/>
              </a:rPr>
              <a:t>the</a:t>
            </a:r>
            <a:r>
              <a:rPr sz="1750" spc="120" dirty="0">
                <a:solidFill>
                  <a:srgbClr val="000816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627080"/>
                </a:solidFill>
                <a:latin typeface="Cambria"/>
                <a:cs typeface="Cambria"/>
              </a:rPr>
              <a:t>help</a:t>
            </a:r>
            <a:r>
              <a:rPr sz="1750" spc="75" dirty="0">
                <a:solidFill>
                  <a:srgbClr val="627080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F1F1F"/>
                </a:solidFill>
                <a:latin typeface="Cambria"/>
                <a:cs typeface="Cambria"/>
              </a:rPr>
              <a:t>of</a:t>
            </a:r>
            <a:r>
              <a:rPr sz="1750" spc="25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750" spc="50" dirty="0">
                <a:solidFill>
                  <a:srgbClr val="262626"/>
                </a:solidFill>
                <a:latin typeface="Cambria"/>
                <a:cs typeface="Cambria"/>
              </a:rPr>
              <a:t>a</a:t>
            </a:r>
            <a:r>
              <a:rPr sz="1750" spc="125" dirty="0">
                <a:solidFill>
                  <a:srgbClr val="262626"/>
                </a:solidFill>
                <a:latin typeface="Cambria"/>
                <a:cs typeface="Cambria"/>
              </a:rPr>
              <a:t> </a:t>
            </a:r>
            <a:r>
              <a:rPr sz="1750" spc="-10" dirty="0">
                <a:solidFill>
                  <a:srgbClr val="0C0C0C"/>
                </a:solidFill>
                <a:latin typeface="Cambria"/>
                <a:cs typeface="Cambria"/>
              </a:rPr>
              <a:t>bambno</a:t>
            </a:r>
            <a:endParaRPr sz="17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1750">
              <a:latin typeface="Cambria"/>
              <a:cs typeface="Cambria"/>
            </a:endParaRPr>
          </a:p>
          <a:p>
            <a:pPr marL="268605" marR="5080" indent="8890">
              <a:lnSpc>
                <a:spcPts val="2150"/>
              </a:lnSpc>
              <a:tabLst>
                <a:tab pos="2000885" algn="l"/>
                <a:tab pos="3291840" algn="l"/>
                <a:tab pos="4292600" algn="l"/>
                <a:tab pos="5213350" algn="l"/>
                <a:tab pos="6540500" algn="l"/>
                <a:tab pos="6845300" algn="l"/>
              </a:tabLst>
            </a:pPr>
            <a:r>
              <a:rPr sz="1850" dirty="0">
                <a:solidFill>
                  <a:srgbClr val="0F0F0F"/>
                </a:solidFill>
                <a:latin typeface="Times New Roman"/>
                <a:cs typeface="Times New Roman"/>
              </a:rPr>
              <a:t>During</a:t>
            </a:r>
            <a:r>
              <a:rPr sz="1850" spc="39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staking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1C1C1C"/>
                </a:solidFill>
                <a:latin typeface="Times New Roman"/>
                <a:cs typeface="Times New Roman"/>
              </a:rPr>
              <a:t>care</a:t>
            </a:r>
            <a:r>
              <a:rPr sz="1850" spc="390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577087"/>
                </a:solidFill>
                <a:latin typeface="Times New Roman"/>
                <a:cs typeface="Times New Roman"/>
              </a:rPr>
              <a:t>shnuld</a:t>
            </a:r>
            <a:r>
              <a:rPr sz="1850" dirty="0">
                <a:solidFill>
                  <a:srgbClr val="577087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0C1F33"/>
                </a:solidFill>
                <a:latin typeface="Times New Roman"/>
                <a:cs typeface="Times New Roman"/>
              </a:rPr>
              <a:t>be</a:t>
            </a:r>
            <a:r>
              <a:rPr sz="1850" spc="445" dirty="0">
                <a:solidFill>
                  <a:srgbClr val="0C1F33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1A1A1A"/>
                </a:solidFill>
                <a:latin typeface="Times New Roman"/>
                <a:cs typeface="Times New Roman"/>
              </a:rPr>
              <a:t>taken</a:t>
            </a:r>
            <a:r>
              <a:rPr sz="1850" dirty="0">
                <a:solidFill>
                  <a:srgbClr val="1A1A1A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081C2D"/>
                </a:solidFill>
                <a:latin typeface="Times New Roman"/>
                <a:cs typeface="Times New Roman"/>
              </a:rPr>
              <a:t>to</a:t>
            </a:r>
            <a:r>
              <a:rPr sz="1850" spc="335" dirty="0">
                <a:solidFill>
                  <a:srgbClr val="081C2D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282828"/>
                </a:solidFill>
                <a:latin typeface="Times New Roman"/>
                <a:cs typeface="Times New Roman"/>
              </a:rPr>
              <a:t>avoid</a:t>
            </a:r>
            <a:r>
              <a:rPr sz="1850" dirty="0">
                <a:solidFill>
                  <a:srgbClr val="282828"/>
                </a:solidFill>
                <a:latin typeface="Times New Roman"/>
                <a:cs typeface="Times New Roman"/>
              </a:rPr>
              <a:t>	</a:t>
            </a:r>
            <a:r>
              <a:rPr sz="1850" dirty="0">
                <a:solidFill>
                  <a:srgbClr val="1F1F1F"/>
                </a:solidFill>
                <a:latin typeface="Times New Roman"/>
                <a:cs typeface="Times New Roman"/>
              </a:rPr>
              <a:t>any</a:t>
            </a:r>
            <a:r>
              <a:rPr sz="1850" spc="44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damage</a:t>
            </a:r>
            <a:r>
              <a:rPr sz="1850" dirty="0">
                <a:latin typeface="Times New Roman"/>
                <a:cs typeface="Times New Roman"/>
              </a:rPr>
              <a:t>	</a:t>
            </a:r>
            <a:r>
              <a:rPr sz="1850" spc="-25" dirty="0">
                <a:solidFill>
                  <a:srgbClr val="050505"/>
                </a:solidFill>
                <a:latin typeface="Times New Roman"/>
                <a:cs typeface="Times New Roman"/>
              </a:rPr>
              <a:t>tn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	</a:t>
            </a:r>
            <a:r>
              <a:rPr sz="1850" spc="-25" dirty="0">
                <a:solidFill>
                  <a:srgbClr val="0C0C0C"/>
                </a:solidFill>
                <a:latin typeface="Times New Roman"/>
                <a:cs typeface="Times New Roman"/>
              </a:rPr>
              <a:t>the </a:t>
            </a:r>
            <a:r>
              <a:rPr sz="1850" dirty="0">
                <a:latin typeface="Times New Roman"/>
                <a:cs typeface="Times New Roman"/>
              </a:rPr>
              <a:t>underground</a:t>
            </a:r>
            <a:r>
              <a:rPr sz="1850" spc="245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corm</a:t>
            </a:r>
            <a:r>
              <a:rPr sz="1850" spc="114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81818"/>
                </a:solidFill>
                <a:latin typeface="Times New Roman"/>
                <a:cs typeface="Times New Roman"/>
              </a:rPr>
              <a:t>and</a:t>
            </a:r>
            <a:r>
              <a:rPr sz="1850" spc="204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000818"/>
                </a:solidFill>
                <a:latin typeface="Times New Roman"/>
                <a:cs typeface="Times New Roman"/>
              </a:rPr>
              <a:t>cormels.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2692400"/>
            <a:ext cx="6908800" cy="17018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165100"/>
            <a:ext cx="8089900" cy="8255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197600" y="2032000"/>
            <a:ext cx="114300" cy="1397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34100" y="1231900"/>
            <a:ext cx="698500" cy="203200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867400" y="1295400"/>
            <a:ext cx="1485900" cy="1282700"/>
            <a:chOff x="5867400" y="1295400"/>
            <a:chExt cx="1485900" cy="1282700"/>
          </a:xfrm>
        </p:grpSpPr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946900" y="1295400"/>
              <a:ext cx="228600" cy="2286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27800" y="1562100"/>
              <a:ext cx="609600" cy="3429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9800" y="1828800"/>
              <a:ext cx="1333500" cy="74930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97600" y="2032000"/>
              <a:ext cx="114300" cy="139700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057900" y="1447800"/>
              <a:ext cx="482600" cy="24130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867400" y="1828800"/>
              <a:ext cx="469900" cy="304800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75613" y="910311"/>
            <a:ext cx="5148580" cy="169100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2400" spc="55" dirty="0">
                <a:latin typeface="Cambria"/>
                <a:cs typeface="Cambria"/>
              </a:rPr>
              <a:t>Diseases:</a:t>
            </a:r>
            <a:endParaRPr sz="2400">
              <a:latin typeface="Cambria"/>
              <a:cs typeface="Cambria"/>
            </a:endParaRPr>
          </a:p>
          <a:p>
            <a:pPr marL="57785" marR="41910" indent="-40005">
              <a:lnSpc>
                <a:spcPct val="118700"/>
              </a:lnSpc>
              <a:spcBef>
                <a:spcPts val="150"/>
              </a:spcBef>
            </a:pPr>
            <a:r>
              <a:rPr sz="1650" dirty="0">
                <a:solidFill>
                  <a:srgbClr val="1F1F1F"/>
                </a:solidFill>
                <a:latin typeface="Cambria"/>
                <a:cs typeface="Cambria"/>
              </a:rPr>
              <a:t>Fusarium</a:t>
            </a:r>
            <a:r>
              <a:rPr sz="1650" spc="27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131313"/>
                </a:solidFill>
                <a:latin typeface="Cambria"/>
                <a:cs typeface="Cambria"/>
              </a:rPr>
              <a:t>rat</a:t>
            </a:r>
            <a:r>
              <a:rPr sz="1650" spc="190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0E0E0E"/>
                </a:solidFill>
                <a:latin typeface="Cambria"/>
                <a:cs typeface="Cambria"/>
              </a:rPr>
              <a:t>and</a:t>
            </a:r>
            <a:r>
              <a:rPr sz="1650" spc="160" dirty="0">
                <a:solidFill>
                  <a:srgbClr val="0E0E0E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161616"/>
                </a:solidFill>
                <a:latin typeface="Cambria"/>
                <a:cs typeface="Cambria"/>
              </a:rPr>
              <a:t>yellow:</a:t>
            </a:r>
            <a:r>
              <a:rPr sz="1650" spc="10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1F1F1F"/>
                </a:solidFill>
                <a:latin typeface="Cambria"/>
                <a:cs typeface="Cambria"/>
              </a:rPr>
              <a:t>Commonly</a:t>
            </a:r>
            <a:r>
              <a:rPr sz="1650" spc="29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650" spc="-50" dirty="0">
                <a:solidFill>
                  <a:srgbClr val="0F0F0F"/>
                </a:solidFill>
                <a:latin typeface="Cambria"/>
                <a:cs typeface="Cambria"/>
              </a:rPr>
              <a:t>known</a:t>
            </a:r>
            <a:r>
              <a:rPr sz="1650" spc="15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650" spc="-65" dirty="0">
                <a:solidFill>
                  <a:srgbClr val="2A2A2A"/>
                </a:solidFill>
                <a:latin typeface="Cambria"/>
                <a:cs typeface="Cambria"/>
              </a:rPr>
              <a:t>as</a:t>
            </a:r>
            <a:r>
              <a:rPr sz="1650" spc="-4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1650" spc="-55" dirty="0">
                <a:solidFill>
                  <a:srgbClr val="111111"/>
                </a:solidFill>
                <a:latin typeface="Cambria"/>
                <a:cs typeface="Cambria"/>
              </a:rPr>
              <a:t>*vascular </a:t>
            </a:r>
            <a:r>
              <a:rPr sz="1650" spc="-50" dirty="0">
                <a:solidFill>
                  <a:srgbClr val="212121"/>
                </a:solidFill>
                <a:latin typeface="Cambria"/>
                <a:cs typeface="Cambria"/>
              </a:rPr>
              <a:t>clisease!</a:t>
            </a:r>
            <a:r>
              <a:rPr sz="1650" spc="-45" dirty="0">
                <a:solidFill>
                  <a:srgbClr val="212121"/>
                </a:solidFill>
                <a:latin typeface="Cambria"/>
                <a:cs typeface="Cambria"/>
              </a:rPr>
              <a:t> </a:t>
            </a:r>
            <a:r>
              <a:rPr sz="1650" spc="-100" dirty="0">
                <a:solidFill>
                  <a:srgbClr val="647589"/>
                </a:solidFill>
                <a:latin typeface="Cambria"/>
                <a:cs typeface="Cambria"/>
              </a:rPr>
              <a:t>‘clry</a:t>
            </a:r>
            <a:r>
              <a:rPr sz="1650" spc="10" dirty="0">
                <a:solidFill>
                  <a:srgbClr val="647589"/>
                </a:solidFill>
                <a:latin typeface="Cambria"/>
                <a:cs typeface="Cambria"/>
              </a:rPr>
              <a:t> </a:t>
            </a:r>
            <a:r>
              <a:rPr sz="1650" spc="-145" dirty="0">
                <a:solidFill>
                  <a:srgbClr val="282828"/>
                </a:solidFill>
                <a:latin typeface="Cambria"/>
                <a:cs typeface="Cambria"/>
              </a:rPr>
              <a:t>rot*</a:t>
            </a:r>
            <a:r>
              <a:rPr sz="1650" spc="-45" dirty="0">
                <a:solidFill>
                  <a:srgbClr val="282828"/>
                </a:solidFill>
                <a:latin typeface="Cambria"/>
                <a:cs typeface="Cambria"/>
              </a:rPr>
              <a:t> </a:t>
            </a:r>
            <a:r>
              <a:rPr sz="1650" spc="-50" dirty="0">
                <a:solidFill>
                  <a:srgbClr val="3F465D"/>
                </a:solidFill>
                <a:latin typeface="Cambria"/>
                <a:cs typeface="Cambria"/>
              </a:rPr>
              <a:t>or</a:t>
            </a:r>
            <a:r>
              <a:rPr sz="1650" spc="-80" dirty="0">
                <a:solidFill>
                  <a:srgbClr val="3F465D"/>
                </a:solidFill>
                <a:latin typeface="Cambria"/>
                <a:cs typeface="Cambria"/>
              </a:rPr>
              <a:t> </a:t>
            </a:r>
            <a:r>
              <a:rPr sz="1650" spc="-35" dirty="0">
                <a:solidFill>
                  <a:srgbClr val="3D4D60"/>
                </a:solidFill>
                <a:latin typeface="Cambria"/>
                <a:cs typeface="Cambria"/>
              </a:rPr>
              <a:t>'core</a:t>
            </a:r>
            <a:r>
              <a:rPr sz="1650" spc="-50" dirty="0">
                <a:solidFill>
                  <a:srgbClr val="3D4D60"/>
                </a:solidFill>
                <a:latin typeface="Cambria"/>
                <a:cs typeface="Cambria"/>
              </a:rPr>
              <a:t> </a:t>
            </a:r>
            <a:r>
              <a:rPr sz="1650" spc="-50" dirty="0">
                <a:solidFill>
                  <a:srgbClr val="16283B"/>
                </a:solidFill>
                <a:latin typeface="Cambria"/>
                <a:cs typeface="Cambria"/>
              </a:rPr>
              <a:t>rot'</a:t>
            </a:r>
            <a:r>
              <a:rPr sz="1650" spc="-40" dirty="0">
                <a:solidFill>
                  <a:srgbClr val="16283B"/>
                </a:solidFill>
                <a:latin typeface="Cambria"/>
                <a:cs typeface="Cambria"/>
              </a:rPr>
              <a:t> </a:t>
            </a:r>
            <a:r>
              <a:rPr sz="1650" spc="-40" dirty="0">
                <a:solidFill>
                  <a:srgbClr val="75778A"/>
                </a:solidFill>
                <a:latin typeface="Cambria"/>
                <a:cs typeface="Cambria"/>
              </a:rPr>
              <a:t>is</a:t>
            </a:r>
            <a:r>
              <a:rPr sz="1650" spc="-105" dirty="0">
                <a:solidFill>
                  <a:srgbClr val="75778A"/>
                </a:solidFill>
                <a:latin typeface="Cambria"/>
                <a:cs typeface="Cambria"/>
              </a:rPr>
              <a:t> </a:t>
            </a:r>
            <a:r>
              <a:rPr sz="1650" spc="-20" dirty="0">
                <a:solidFill>
                  <a:srgbClr val="010F1F"/>
                </a:solidFill>
                <a:latin typeface="Cambria"/>
                <a:cs typeface="Cambria"/>
              </a:rPr>
              <a:t>caused</a:t>
            </a:r>
            <a:r>
              <a:rPr sz="1650" spc="55" dirty="0">
                <a:solidFill>
                  <a:srgbClr val="010F1F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263D4B"/>
                </a:solidFill>
                <a:latin typeface="Cambria"/>
                <a:cs typeface="Cambria"/>
              </a:rPr>
              <a:t>by</a:t>
            </a:r>
            <a:r>
              <a:rPr sz="1650" spc="-5" dirty="0">
                <a:solidFill>
                  <a:srgbClr val="263D4B"/>
                </a:solidFill>
                <a:latin typeface="Cambria"/>
                <a:cs typeface="Cambria"/>
              </a:rPr>
              <a:t> </a:t>
            </a:r>
            <a:r>
              <a:rPr sz="1650" spc="-45" dirty="0">
                <a:solidFill>
                  <a:srgbClr val="212121"/>
                </a:solidFill>
                <a:latin typeface="Cambria"/>
                <a:cs typeface="Cambria"/>
              </a:rPr>
              <a:t>Fusarium</a:t>
            </a:r>
            <a:r>
              <a:rPr sz="1650" spc="25" dirty="0">
                <a:solidFill>
                  <a:srgbClr val="212121"/>
                </a:solidFill>
                <a:latin typeface="Cambria"/>
                <a:cs typeface="Cambria"/>
              </a:rPr>
              <a:t> </a:t>
            </a:r>
            <a:r>
              <a:rPr sz="1650" spc="-20" dirty="0">
                <a:solidFill>
                  <a:srgbClr val="242424"/>
                </a:solidFill>
                <a:latin typeface="Cambria"/>
                <a:cs typeface="Cambria"/>
              </a:rPr>
              <a:t>spp.</a:t>
            </a:r>
            <a:endParaRPr sz="1650">
              <a:latin typeface="Cambria"/>
              <a:cs typeface="Cambria"/>
            </a:endParaRPr>
          </a:p>
          <a:p>
            <a:pPr marL="74930" marR="5080" indent="-57150">
              <a:lnSpc>
                <a:spcPct val="116199"/>
              </a:lnSpc>
            </a:pPr>
            <a:r>
              <a:rPr sz="1650" spc="-10" dirty="0">
                <a:solidFill>
                  <a:srgbClr val="1C1C1C"/>
                </a:solidFill>
                <a:latin typeface="Cambria"/>
                <a:cs typeface="Cambria"/>
              </a:rPr>
              <a:t>Roots</a:t>
            </a:r>
            <a:r>
              <a:rPr sz="1650" spc="-75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650" spc="-55" dirty="0">
                <a:solidFill>
                  <a:srgbClr val="0A1C2D"/>
                </a:solidFill>
                <a:latin typeface="Cambria"/>
                <a:cs typeface="Cambria"/>
              </a:rPr>
              <a:t>may</a:t>
            </a:r>
            <a:r>
              <a:rPr sz="1650" spc="-40" dirty="0">
                <a:solidFill>
                  <a:srgbClr val="0A1C2D"/>
                </a:solidFill>
                <a:latin typeface="Cambria"/>
                <a:cs typeface="Cambria"/>
              </a:rPr>
              <a:t> </a:t>
            </a:r>
            <a:r>
              <a:rPr sz="1650" spc="-65" dirty="0">
                <a:solidFill>
                  <a:srgbClr val="1A1A1A"/>
                </a:solidFill>
                <a:latin typeface="Cambria"/>
                <a:cs typeface="Cambria"/>
              </a:rPr>
              <a:t>show</a:t>
            </a:r>
            <a:r>
              <a:rPr sz="1650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1650" spc="-35" dirty="0">
                <a:solidFill>
                  <a:srgbClr val="131313"/>
                </a:solidFill>
                <a:latin typeface="Cambria"/>
                <a:cs typeface="Cambria"/>
              </a:rPr>
              <a:t>discrete</a:t>
            </a:r>
            <a:r>
              <a:rPr sz="1650" spc="-40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1650" spc="-50" dirty="0">
                <a:solidFill>
                  <a:srgbClr val="1C1C1C"/>
                </a:solidFill>
                <a:latin typeface="Cambria"/>
                <a:cs typeface="Cambria"/>
              </a:rPr>
              <a:t>brown</a:t>
            </a:r>
            <a:r>
              <a:rPr sz="1650" spc="10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650" spc="-40" dirty="0">
                <a:solidFill>
                  <a:srgbClr val="1F1F1F"/>
                </a:solidFill>
                <a:latin typeface="Cambria"/>
                <a:cs typeface="Cambria"/>
              </a:rPr>
              <a:t>lesions</a:t>
            </a:r>
            <a:r>
              <a:rPr sz="1650" spc="-3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232323"/>
                </a:solidFill>
                <a:latin typeface="Cambria"/>
                <a:cs typeface="Cambria"/>
              </a:rPr>
              <a:t>oi</a:t>
            </a:r>
            <a:r>
              <a:rPr sz="1650" spc="20" dirty="0">
                <a:solidFill>
                  <a:srgbClr val="232323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79878E"/>
                </a:solidFill>
                <a:latin typeface="Cambria"/>
                <a:cs typeface="Cambria"/>
              </a:rPr>
              <a:t>a</a:t>
            </a:r>
            <a:r>
              <a:rPr sz="1650" spc="-90" dirty="0">
                <a:solidFill>
                  <a:srgbClr val="79878E"/>
                </a:solidFill>
                <a:latin typeface="Cambria"/>
                <a:cs typeface="Cambria"/>
              </a:rPr>
              <a:t> </a:t>
            </a:r>
            <a:r>
              <a:rPr sz="1650" spc="-35" dirty="0">
                <a:solidFill>
                  <a:srgbClr val="4F5467"/>
                </a:solidFill>
                <a:latin typeface="Cambria"/>
                <a:cs typeface="Cambria"/>
              </a:rPr>
              <a:t>general</a:t>
            </a:r>
            <a:r>
              <a:rPr sz="1650" spc="65" dirty="0">
                <a:solidFill>
                  <a:srgbClr val="4F5467"/>
                </a:solidFill>
                <a:latin typeface="Cambria"/>
                <a:cs typeface="Cambria"/>
              </a:rPr>
              <a:t> </a:t>
            </a:r>
            <a:r>
              <a:rPr sz="1650" spc="-10" dirty="0">
                <a:solidFill>
                  <a:srgbClr val="1C1C1C"/>
                </a:solidFill>
                <a:latin typeface="Cambria"/>
                <a:cs typeface="Cambria"/>
              </a:rPr>
              <a:t>iotring, </a:t>
            </a:r>
            <a:r>
              <a:rPr sz="1650" dirty="0">
                <a:solidFill>
                  <a:srgbClr val="464646"/>
                </a:solidFill>
                <a:latin typeface="Cambria"/>
                <a:cs typeface="Cambria"/>
              </a:rPr>
              <a:t>leaf</a:t>
            </a:r>
            <a:r>
              <a:rPr sz="1650" spc="-105" dirty="0">
                <a:solidFill>
                  <a:srgbClr val="464646"/>
                </a:solidFill>
                <a:latin typeface="Cambria"/>
                <a:cs typeface="Cambria"/>
              </a:rPr>
              <a:t> </a:t>
            </a:r>
            <a:r>
              <a:rPr sz="1650" spc="-25" dirty="0">
                <a:solidFill>
                  <a:srgbClr val="0F0F0F"/>
                </a:solidFill>
                <a:latin typeface="Cambria"/>
                <a:cs typeface="Cambria"/>
              </a:rPr>
              <a:t>infection</a:t>
            </a:r>
            <a:r>
              <a:rPr sz="1650" spc="7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650" spc="-35" dirty="0">
                <a:solidFill>
                  <a:srgbClr val="111111"/>
                </a:solidFill>
                <a:latin typeface="Cambria"/>
                <a:cs typeface="Cambria"/>
              </a:rPr>
              <a:t>is</a:t>
            </a:r>
            <a:r>
              <a:rPr sz="1650" spc="-50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1650" spc="-30" dirty="0">
                <a:solidFill>
                  <a:srgbClr val="0F0F0F"/>
                </a:solidFill>
                <a:latin typeface="Cambria"/>
                <a:cs typeface="Cambria"/>
              </a:rPr>
              <a:t>basal</a:t>
            </a:r>
            <a:r>
              <a:rPr sz="1650" spc="-25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650" spc="-20" dirty="0">
                <a:solidFill>
                  <a:srgbClr val="1C1C1C"/>
                </a:solidFill>
                <a:latin typeface="Cambria"/>
                <a:cs typeface="Cambria"/>
              </a:rPr>
              <a:t>and</a:t>
            </a:r>
            <a:r>
              <a:rPr sz="1650" spc="-35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1650" spc="-30" dirty="0">
                <a:solidFill>
                  <a:srgbClr val="161616"/>
                </a:solidFill>
                <a:latin typeface="Cambria"/>
                <a:cs typeface="Cambria"/>
              </a:rPr>
              <a:t>associated</a:t>
            </a:r>
            <a:r>
              <a:rPr sz="1650" spc="30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650" spc="-65" dirty="0">
                <a:solidFill>
                  <a:srgbClr val="050505"/>
                </a:solidFill>
                <a:latin typeface="Cambria"/>
                <a:cs typeface="Cambria"/>
              </a:rPr>
              <a:t>with</a:t>
            </a:r>
            <a:r>
              <a:rPr sz="1650" spc="-2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650" dirty="0">
                <a:solidFill>
                  <a:srgbClr val="111111"/>
                </a:solidFill>
                <a:latin typeface="Cambria"/>
                <a:cs typeface="Cambria"/>
              </a:rPr>
              <a:t>corm</a:t>
            </a:r>
            <a:r>
              <a:rPr sz="1650" spc="35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1650" spc="-10" dirty="0">
                <a:solidFill>
                  <a:srgbClr val="1F1F1F"/>
                </a:solidFill>
                <a:latin typeface="Cambria"/>
                <a:cs typeface="Cambria"/>
              </a:rPr>
              <a:t>rot.</a:t>
            </a:r>
            <a:r>
              <a:rPr sz="1650" spc="-2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650" spc="-20" dirty="0">
                <a:solidFill>
                  <a:srgbClr val="161616"/>
                </a:solidFill>
                <a:latin typeface="Cambria"/>
                <a:cs typeface="Cambria"/>
              </a:rPr>
              <a:t>Leaf</a:t>
            </a:r>
            <a:endParaRPr sz="1650">
              <a:latin typeface="Cambria"/>
              <a:cs typeface="Cambr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2943" y="4350279"/>
            <a:ext cx="2873375" cy="581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190"/>
              </a:lnSpc>
              <a:spcBef>
                <a:spcPts val="95"/>
              </a:spcBef>
            </a:pPr>
            <a:r>
              <a:rPr sz="1900" spc="-10" dirty="0">
                <a:solidFill>
                  <a:srgbClr val="111111"/>
                </a:solidFill>
                <a:latin typeface="Times New Roman"/>
                <a:cs typeface="Times New Roman"/>
              </a:rPr>
              <a:t>storage.</a:t>
            </a:r>
            <a:endParaRPr sz="1900">
              <a:latin typeface="Times New Roman"/>
              <a:cs typeface="Times New Roman"/>
            </a:endParaRPr>
          </a:p>
          <a:p>
            <a:pPr marL="19050">
              <a:lnSpc>
                <a:spcPts val="2190"/>
              </a:lnSpc>
            </a:pPr>
            <a:r>
              <a:rPr sz="1900" dirty="0">
                <a:solidFill>
                  <a:srgbClr val="212121"/>
                </a:solidFill>
                <a:latin typeface="Times New Roman"/>
                <a:cs typeface="Times New Roman"/>
              </a:rPr>
              <a:t>z.</a:t>
            </a:r>
            <a:r>
              <a:rPr sz="1900" spc="-5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900" spc="-95" dirty="0">
                <a:latin typeface="Times New Roman"/>
                <a:cs typeface="Times New Roman"/>
              </a:rPr>
              <a:t>Use</a:t>
            </a:r>
            <a:r>
              <a:rPr sz="1900" spc="-40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111111"/>
                </a:solidFill>
                <a:latin typeface="Times New Roman"/>
                <a:cs typeface="Times New Roman"/>
              </a:rPr>
              <a:t>disease</a:t>
            </a:r>
            <a:r>
              <a:rPr sz="1900" spc="-6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900" spc="-40" dirty="0">
                <a:solidFill>
                  <a:srgbClr val="050505"/>
                </a:solidFill>
                <a:latin typeface="Times New Roman"/>
                <a:cs typeface="Times New Roman"/>
              </a:rPr>
              <a:t>free</a:t>
            </a:r>
            <a:r>
              <a:rPr sz="1900" spc="-12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111111"/>
                </a:solidFill>
                <a:latin typeface="Times New Roman"/>
                <a:cs typeface="Times New Roman"/>
              </a:rPr>
              <a:t>corm</a:t>
            </a:r>
            <a:r>
              <a:rPr sz="1900" spc="5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161616"/>
                </a:solidFill>
                <a:latin typeface="Times New Roman"/>
                <a:cs typeface="Times New Roman"/>
              </a:rPr>
              <a:t>stuck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5904565" y="287866"/>
            <a:ext cx="1398905" cy="6477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50" spc="-25" dirty="0"/>
              <a:t>ement</a:t>
            </a:r>
            <a:endParaRPr sz="405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60706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35" y="291001"/>
            <a:ext cx="8094132" cy="5758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3535" indent="-30353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24" dirty="0">
                <a:latin typeface="Cambria" panose="02040503050406030204" pitchFamily="18" charset="0"/>
              </a:rPr>
              <a:t>Identify different types of ornamental and medicinal crops. </a:t>
            </a:r>
          </a:p>
          <a:p>
            <a:pPr marL="303535" indent="-30353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24" dirty="0">
                <a:latin typeface="Cambria" panose="02040503050406030204" pitchFamily="18" charset="0"/>
              </a:rPr>
              <a:t>Examine various principles of landscaping, uses of landscape trees, shrubs and climbers, production technology of important ornamental crops, etc. </a:t>
            </a:r>
          </a:p>
          <a:p>
            <a:pPr marL="303535" indent="-30353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24" dirty="0">
                <a:latin typeface="Cambria" panose="02040503050406030204" pitchFamily="18" charset="0"/>
              </a:rPr>
              <a:t>Determine about Demonstrate various Package of practices for loose flowers and their transportation, storage house and required condition for cut and loose flower. </a:t>
            </a:r>
          </a:p>
          <a:p>
            <a:pPr marL="303535" indent="-30353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24" dirty="0">
                <a:latin typeface="Cambria" panose="02040503050406030204" pitchFamily="18" charset="0"/>
              </a:rPr>
              <a:t>Construct about the various problems with the production technology of medicinal and aromatic plants. </a:t>
            </a:r>
          </a:p>
          <a:p>
            <a:pPr marL="303535" indent="-303535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124" dirty="0">
                <a:latin typeface="Cambria" panose="02040503050406030204" pitchFamily="18" charset="0"/>
              </a:rPr>
              <a:t>Importance of Processing and value addition in ornamental crops and MAPs produce. </a:t>
            </a:r>
          </a:p>
          <a:p>
            <a:r>
              <a:rPr lang="en-US" sz="177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1083451" y="-11845"/>
            <a:ext cx="4047067" cy="4738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79" b="1" dirty="0">
                <a:solidFill>
                  <a:srgbClr val="000000"/>
                </a:solidFill>
                <a:latin typeface="Cambria" panose="02040503050406030204" pitchFamily="18" charset="0"/>
              </a:rPr>
              <a:t>Course Objectives </a:t>
            </a:r>
            <a:endParaRPr lang="en-US" sz="2479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688383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3700" y="254000"/>
            <a:ext cx="7150100" cy="20193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80059" y="5426075"/>
            <a:ext cx="7038340" cy="0"/>
          </a:xfrm>
          <a:custGeom>
            <a:avLst/>
            <a:gdLst/>
            <a:ahLst/>
            <a:cxnLst/>
            <a:rect l="l" t="t" r="r" b="b"/>
            <a:pathLst>
              <a:path w="7038340">
                <a:moveTo>
                  <a:pt x="0" y="0"/>
                </a:moveTo>
                <a:lnTo>
                  <a:pt x="703791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6981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110"/>
              </a:spcBef>
            </a:pPr>
            <a:r>
              <a:rPr spc="175" dirty="0"/>
              <a:t>Pest: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66919" y="994772"/>
            <a:ext cx="5105400" cy="3188052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73355" algn="just">
              <a:lnSpc>
                <a:spcPct val="100000"/>
              </a:lnSpc>
              <a:spcBef>
                <a:spcPts val="765"/>
              </a:spcBef>
            </a:pPr>
            <a:r>
              <a:rPr sz="1750" spc="229" dirty="0" smtClean="0">
                <a:latin typeface="Cambria"/>
                <a:cs typeface="Cambria"/>
              </a:rPr>
              <a:t> </a:t>
            </a:r>
            <a:r>
              <a:rPr sz="1750" spc="275" dirty="0">
                <a:latin typeface="Cambria"/>
                <a:cs typeface="Cambria"/>
              </a:rPr>
              <a:t>Thrips</a:t>
            </a:r>
            <a:r>
              <a:rPr sz="1750" spc="120" dirty="0">
                <a:latin typeface="Cambria"/>
                <a:cs typeface="Cambria"/>
              </a:rPr>
              <a:t> </a:t>
            </a:r>
            <a:r>
              <a:rPr sz="1750" spc="150" dirty="0">
                <a:solidFill>
                  <a:srgbClr val="1A1A1A"/>
                </a:solidFill>
                <a:latin typeface="Cambria"/>
                <a:cs typeface="Cambria"/>
              </a:rPr>
              <a:t>:</a:t>
            </a:r>
            <a:r>
              <a:rPr sz="1750" spc="-210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1750" spc="-75" dirty="0">
                <a:solidFill>
                  <a:srgbClr val="111111"/>
                </a:solidFill>
                <a:latin typeface="Cambria"/>
                <a:cs typeface="Cambria"/>
              </a:rPr>
              <a:t>Thrips</a:t>
            </a:r>
            <a:r>
              <a:rPr sz="1750" spc="-35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1750" spc="-130" dirty="0">
                <a:solidFill>
                  <a:srgbClr val="181818"/>
                </a:solidFill>
                <a:latin typeface="Cambria"/>
                <a:cs typeface="Cambria"/>
              </a:rPr>
              <a:t>are</a:t>
            </a:r>
            <a:r>
              <a:rPr sz="1750" spc="-60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1750" spc="-60" dirty="0">
                <a:solidFill>
                  <a:srgbClr val="496244"/>
                </a:solidFill>
                <a:latin typeface="Cambria"/>
                <a:cs typeface="Cambria"/>
              </a:rPr>
              <a:t>small</a:t>
            </a:r>
            <a:r>
              <a:rPr sz="1750" spc="75" dirty="0">
                <a:solidFill>
                  <a:srgbClr val="496244"/>
                </a:solidFill>
                <a:latin typeface="Cambria"/>
                <a:cs typeface="Cambria"/>
              </a:rPr>
              <a:t> </a:t>
            </a:r>
            <a:r>
              <a:rPr sz="1750" spc="-70" dirty="0">
                <a:solidFill>
                  <a:srgbClr val="1A1A1A"/>
                </a:solidFill>
                <a:latin typeface="Cambria"/>
                <a:cs typeface="Cambria"/>
              </a:rPr>
              <a:t>insects</a:t>
            </a:r>
            <a:r>
              <a:rPr sz="1750" spc="-145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1750" spc="-50" dirty="0">
                <a:solidFill>
                  <a:srgbClr val="546E4D"/>
                </a:solidFill>
                <a:latin typeface="Cambria"/>
                <a:cs typeface="Cambria"/>
              </a:rPr>
              <a:t>and</a:t>
            </a:r>
            <a:r>
              <a:rPr sz="1750" spc="-45" dirty="0">
                <a:solidFill>
                  <a:srgbClr val="546E4D"/>
                </a:solidFill>
                <a:latin typeface="Cambria"/>
                <a:cs typeface="Cambria"/>
              </a:rPr>
              <a:t> </a:t>
            </a:r>
            <a:r>
              <a:rPr sz="1750" spc="-85" dirty="0">
                <a:solidFill>
                  <a:srgbClr val="0F0F0F"/>
                </a:solidFill>
                <a:latin typeface="Cambria"/>
                <a:cs typeface="Cambria"/>
              </a:rPr>
              <a:t>are</a:t>
            </a:r>
            <a:r>
              <a:rPr sz="1750" spc="-75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750" spc="-10" dirty="0">
                <a:solidFill>
                  <a:srgbClr val="181818"/>
                </a:solidFill>
                <a:latin typeface="Cambria"/>
                <a:cs typeface="Cambria"/>
              </a:rPr>
              <a:t>normal</a:t>
            </a:r>
            <a:endParaRPr sz="1750" dirty="0">
              <a:latin typeface="Cambria"/>
              <a:cs typeface="Cambria"/>
            </a:endParaRPr>
          </a:p>
          <a:p>
            <a:pPr marL="57785" marR="434975" indent="12065" algn="just">
              <a:lnSpc>
                <a:spcPct val="112700"/>
              </a:lnSpc>
              <a:spcBef>
                <a:spcPts val="390"/>
              </a:spcBef>
            </a:pPr>
            <a:r>
              <a:rPr sz="1700" spc="-40" dirty="0">
                <a:solidFill>
                  <a:srgbClr val="030303"/>
                </a:solidFill>
                <a:latin typeface="Cambria"/>
                <a:cs typeface="Cambria"/>
              </a:rPr>
              <a:t>not</a:t>
            </a:r>
            <a:r>
              <a:rPr sz="1700" spc="-55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1700" spc="-40" dirty="0">
                <a:latin typeface="Cambria"/>
                <a:cs typeface="Cambria"/>
              </a:rPr>
              <a:t>visible</a:t>
            </a:r>
            <a:r>
              <a:rPr sz="1700" spc="-35" dirty="0">
                <a:latin typeface="Cambria"/>
                <a:cs typeface="Cambria"/>
              </a:rPr>
              <a:t> </a:t>
            </a:r>
            <a:r>
              <a:rPr sz="1700" spc="-70" dirty="0">
                <a:solidFill>
                  <a:srgbClr val="161616"/>
                </a:solidFill>
                <a:latin typeface="Cambria"/>
                <a:cs typeface="Cambria"/>
              </a:rPr>
              <a:t>naked</a:t>
            </a:r>
            <a:r>
              <a:rPr sz="1700" spc="-15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700" spc="-50" dirty="0">
                <a:solidFill>
                  <a:srgbClr val="627C5E"/>
                </a:solidFill>
                <a:latin typeface="Cambria"/>
                <a:cs typeface="Cambria"/>
              </a:rPr>
              <a:t>eye.</a:t>
            </a:r>
            <a:r>
              <a:rPr sz="1700" spc="-35" dirty="0">
                <a:solidFill>
                  <a:srgbClr val="627C5E"/>
                </a:solidFill>
                <a:latin typeface="Cambria"/>
                <a:cs typeface="Cambria"/>
              </a:rPr>
              <a:t> </a:t>
            </a:r>
            <a:r>
              <a:rPr sz="1700" spc="-60" dirty="0">
                <a:solidFill>
                  <a:srgbClr val="031800"/>
                </a:solidFill>
                <a:latin typeface="Cambria"/>
                <a:cs typeface="Cambria"/>
              </a:rPr>
              <a:t>They</a:t>
            </a:r>
            <a:r>
              <a:rPr sz="1700" spc="50" dirty="0">
                <a:solidFill>
                  <a:srgbClr val="031800"/>
                </a:solidFill>
                <a:latin typeface="Cambria"/>
                <a:cs typeface="Cambria"/>
              </a:rPr>
              <a:t> </a:t>
            </a:r>
            <a:r>
              <a:rPr sz="1700" spc="-50" dirty="0">
                <a:solidFill>
                  <a:srgbClr val="698562"/>
                </a:solidFill>
                <a:latin typeface="Cambria"/>
                <a:cs typeface="Cambria"/>
              </a:rPr>
              <a:t>feed</a:t>
            </a:r>
            <a:r>
              <a:rPr sz="1700" spc="-40" dirty="0">
                <a:solidFill>
                  <a:srgbClr val="698562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526D4B"/>
                </a:solidFill>
                <a:latin typeface="Cambria"/>
                <a:cs typeface="Cambria"/>
              </a:rPr>
              <a:t>on</a:t>
            </a:r>
            <a:r>
              <a:rPr sz="1700" spc="55" dirty="0">
                <a:solidFill>
                  <a:srgbClr val="526D4B"/>
                </a:solidFill>
                <a:latin typeface="Cambria"/>
                <a:cs typeface="Cambria"/>
              </a:rPr>
              <a:t> </a:t>
            </a:r>
            <a:r>
              <a:rPr sz="1700" spc="-80" dirty="0">
                <a:solidFill>
                  <a:srgbClr val="082303"/>
                </a:solidFill>
                <a:latin typeface="Cambria"/>
                <a:cs typeface="Cambria"/>
              </a:rPr>
              <a:t>leaves,</a:t>
            </a:r>
            <a:r>
              <a:rPr sz="1700" spc="-15" dirty="0">
                <a:solidFill>
                  <a:srgbClr val="082303"/>
                </a:solidFill>
                <a:latin typeface="Cambria"/>
                <a:cs typeface="Cambria"/>
              </a:rPr>
              <a:t> </a:t>
            </a:r>
            <a:r>
              <a:rPr sz="1700" spc="-85" dirty="0">
                <a:solidFill>
                  <a:srgbClr val="2D2D2D"/>
                </a:solidFill>
                <a:latin typeface="Cambria"/>
                <a:cs typeface="Cambria"/>
              </a:rPr>
              <a:t>spikes</a:t>
            </a:r>
            <a:r>
              <a:rPr sz="1700" spc="-10" dirty="0">
                <a:solidFill>
                  <a:srgbClr val="2D2D2D"/>
                </a:solidFill>
                <a:latin typeface="Cambria"/>
                <a:cs typeface="Cambria"/>
              </a:rPr>
              <a:t> </a:t>
            </a:r>
            <a:r>
              <a:rPr sz="1700" spc="-25" dirty="0">
                <a:solidFill>
                  <a:srgbClr val="18380F"/>
                </a:solidFill>
                <a:latin typeface="Cambria"/>
                <a:cs typeface="Cambria"/>
              </a:rPr>
              <a:t>and </a:t>
            </a:r>
            <a:r>
              <a:rPr sz="1700" spc="-40" dirty="0">
                <a:latin typeface="Cambria"/>
                <a:cs typeface="Cambria"/>
              </a:rPr>
              <a:t>the</a:t>
            </a:r>
            <a:r>
              <a:rPr sz="1700" spc="-55" dirty="0">
                <a:latin typeface="Cambria"/>
                <a:cs typeface="Cambria"/>
              </a:rPr>
              <a:t> </a:t>
            </a:r>
            <a:r>
              <a:rPr sz="1700" spc="-35" dirty="0">
                <a:latin typeface="Cambria"/>
                <a:cs typeface="Cambria"/>
              </a:rPr>
              <a:t>florets.</a:t>
            </a:r>
            <a:r>
              <a:rPr sz="1700" spc="-60" dirty="0">
                <a:latin typeface="Cambria"/>
                <a:cs typeface="Cambria"/>
              </a:rPr>
              <a:t> </a:t>
            </a:r>
            <a:r>
              <a:rPr sz="1700" spc="-75" dirty="0">
                <a:solidFill>
                  <a:srgbClr val="050505"/>
                </a:solidFill>
                <a:latin typeface="Cambria"/>
                <a:cs typeface="Cambria"/>
              </a:rPr>
              <a:t>Silver</a:t>
            </a:r>
            <a:r>
              <a:rPr sz="1700" spc="-20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700" dirty="0">
                <a:latin typeface="Cambria"/>
                <a:cs typeface="Cambria"/>
              </a:rPr>
              <a:t>and</a:t>
            </a:r>
            <a:r>
              <a:rPr sz="1700" spc="-90" dirty="0">
                <a:latin typeface="Cambria"/>
                <a:cs typeface="Cambria"/>
              </a:rPr>
              <a:t> </a:t>
            </a:r>
            <a:r>
              <a:rPr sz="1700" spc="-90" dirty="0">
                <a:solidFill>
                  <a:srgbClr val="242424"/>
                </a:solidFill>
                <a:latin typeface="Cambria"/>
                <a:cs typeface="Cambria"/>
              </a:rPr>
              <a:t>brown</a:t>
            </a:r>
            <a:r>
              <a:rPr sz="1700" spc="30" dirty="0">
                <a:solidFill>
                  <a:srgbClr val="242424"/>
                </a:solidFill>
                <a:latin typeface="Cambria"/>
                <a:cs typeface="Cambria"/>
              </a:rPr>
              <a:t> </a:t>
            </a:r>
            <a:r>
              <a:rPr sz="1700" spc="-60" dirty="0">
                <a:solidFill>
                  <a:srgbClr val="0A2603"/>
                </a:solidFill>
                <a:latin typeface="Cambria"/>
                <a:cs typeface="Cambria"/>
              </a:rPr>
              <a:t>stick</a:t>
            </a:r>
            <a:r>
              <a:rPr sz="1700" spc="-30" dirty="0">
                <a:solidFill>
                  <a:srgbClr val="0A2603"/>
                </a:solidFill>
                <a:latin typeface="Cambria"/>
                <a:cs typeface="Cambria"/>
              </a:rPr>
              <a:t> </a:t>
            </a:r>
            <a:r>
              <a:rPr sz="1700" spc="-35" dirty="0">
                <a:solidFill>
                  <a:srgbClr val="647C5E"/>
                </a:solidFill>
                <a:latin typeface="Cambria"/>
                <a:cs typeface="Cambria"/>
              </a:rPr>
              <a:t>are</a:t>
            </a:r>
            <a:r>
              <a:rPr sz="1700" spc="-10" dirty="0">
                <a:solidFill>
                  <a:srgbClr val="647C5E"/>
                </a:solidFill>
                <a:latin typeface="Cambria"/>
                <a:cs typeface="Cambria"/>
              </a:rPr>
              <a:t> </a:t>
            </a:r>
            <a:r>
              <a:rPr sz="1700" spc="-45" dirty="0">
                <a:solidFill>
                  <a:srgbClr val="183611"/>
                </a:solidFill>
                <a:latin typeface="Cambria"/>
                <a:cs typeface="Cambria"/>
              </a:rPr>
              <a:t>noticed</a:t>
            </a:r>
            <a:r>
              <a:rPr sz="1700" spc="50" dirty="0">
                <a:solidFill>
                  <a:srgbClr val="183611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4D704B"/>
                </a:solidFill>
                <a:latin typeface="Cambria"/>
                <a:cs typeface="Cambria"/>
              </a:rPr>
              <a:t>on </a:t>
            </a:r>
            <a:r>
              <a:rPr sz="1700" spc="-25" dirty="0">
                <a:solidFill>
                  <a:srgbClr val="0A2100"/>
                </a:solidFill>
                <a:latin typeface="Cambria"/>
                <a:cs typeface="Cambria"/>
              </a:rPr>
              <a:t>the </a:t>
            </a:r>
            <a:r>
              <a:rPr sz="1700" spc="-40" dirty="0">
                <a:latin typeface="Cambria"/>
                <a:cs typeface="Cambria"/>
              </a:rPr>
              <a:t>affected</a:t>
            </a:r>
            <a:r>
              <a:rPr sz="1700" spc="40" dirty="0">
                <a:latin typeface="Cambria"/>
                <a:cs typeface="Cambria"/>
              </a:rPr>
              <a:t> </a:t>
            </a:r>
            <a:r>
              <a:rPr sz="1700" spc="-10" dirty="0" smtClean="0">
                <a:solidFill>
                  <a:srgbClr val="262626"/>
                </a:solidFill>
                <a:latin typeface="Cambria"/>
                <a:cs typeface="Cambria"/>
              </a:rPr>
              <a:t>leaves.</a:t>
            </a:r>
            <a:r>
              <a:rPr lang="en-US" sz="1700" dirty="0">
                <a:latin typeface="Cambria"/>
                <a:cs typeface="Cambria"/>
              </a:rPr>
              <a:t> </a:t>
            </a:r>
            <a:r>
              <a:rPr sz="1700" spc="-25" dirty="0" smtClean="0">
                <a:solidFill>
                  <a:srgbClr val="161616"/>
                </a:solidFill>
                <a:latin typeface="Cambria"/>
                <a:cs typeface="Cambria"/>
              </a:rPr>
              <a:t>This</a:t>
            </a:r>
            <a:r>
              <a:rPr sz="1700" spc="-70" dirty="0" smtClean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700" spc="-55" dirty="0">
                <a:solidFill>
                  <a:srgbClr val="1D1D1D"/>
                </a:solidFill>
                <a:latin typeface="Cambria"/>
                <a:cs typeface="Cambria"/>
              </a:rPr>
              <a:t>insect</a:t>
            </a:r>
            <a:r>
              <a:rPr sz="1700" spc="-4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1F1F1F"/>
                </a:solidFill>
                <a:latin typeface="Cambria"/>
                <a:cs typeface="Cambria"/>
              </a:rPr>
              <a:t>can</a:t>
            </a:r>
            <a:r>
              <a:rPr sz="1700" spc="-4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1700" spc="-55" dirty="0">
                <a:solidFill>
                  <a:srgbClr val="87A385"/>
                </a:solidFill>
                <a:latin typeface="Cambria"/>
                <a:cs typeface="Cambria"/>
              </a:rPr>
              <a:t>be</a:t>
            </a:r>
            <a:r>
              <a:rPr sz="1700" spc="-95" dirty="0">
                <a:solidFill>
                  <a:srgbClr val="87A385"/>
                </a:solidFill>
                <a:latin typeface="Cambria"/>
                <a:cs typeface="Cambria"/>
              </a:rPr>
              <a:t> </a:t>
            </a:r>
            <a:r>
              <a:rPr sz="1700" spc="-55" dirty="0">
                <a:solidFill>
                  <a:srgbClr val="181818"/>
                </a:solidFill>
                <a:latin typeface="Cambria"/>
                <a:cs typeface="Cambria"/>
              </a:rPr>
              <a:t>controlled</a:t>
            </a:r>
            <a:r>
              <a:rPr sz="1700" spc="15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13340C"/>
                </a:solidFill>
                <a:latin typeface="Cambria"/>
                <a:cs typeface="Cambria"/>
              </a:rPr>
              <a:t>with</a:t>
            </a:r>
            <a:r>
              <a:rPr sz="1700" spc="310" dirty="0">
                <a:solidFill>
                  <a:srgbClr val="13340C"/>
                </a:solidFill>
                <a:latin typeface="Cambria"/>
                <a:cs typeface="Cambria"/>
              </a:rPr>
              <a:t> </a:t>
            </a:r>
            <a:r>
              <a:rPr sz="1700" spc="-10" dirty="0" err="1" smtClean="0">
                <a:solidFill>
                  <a:srgbClr val="052A00"/>
                </a:solidFill>
                <a:latin typeface="Cambria"/>
                <a:cs typeface="Cambria"/>
              </a:rPr>
              <a:t>malathion</a:t>
            </a:r>
            <a:r>
              <a:rPr lang="en-US" sz="1700" spc="-10" dirty="0" smtClean="0">
                <a:solidFill>
                  <a:srgbClr val="052A00"/>
                </a:solidFill>
                <a:latin typeface="Cambria"/>
                <a:cs typeface="Cambria"/>
              </a:rPr>
              <a:t> spray.</a:t>
            </a:r>
            <a:endParaRPr sz="1700" dirty="0">
              <a:latin typeface="Cambria"/>
              <a:cs typeface="Cambria"/>
            </a:endParaRPr>
          </a:p>
          <a:p>
            <a:pPr marL="17145" algn="just">
              <a:lnSpc>
                <a:spcPct val="100000"/>
              </a:lnSpc>
              <a:spcBef>
                <a:spcPts val="310"/>
              </a:spcBef>
            </a:pPr>
            <a:r>
              <a:rPr sz="1650" spc="-10" dirty="0" smtClean="0">
                <a:latin typeface="Cambria"/>
                <a:cs typeface="Cambria"/>
              </a:rPr>
              <a:t>.</a:t>
            </a:r>
            <a:endParaRPr lang="en-US" sz="1650" dirty="0">
              <a:latin typeface="Cambria"/>
              <a:cs typeface="Cambria"/>
            </a:endParaRPr>
          </a:p>
          <a:p>
            <a:pPr marL="17145" algn="just">
              <a:lnSpc>
                <a:spcPct val="100000"/>
              </a:lnSpc>
              <a:spcBef>
                <a:spcPts val="310"/>
              </a:spcBef>
            </a:pPr>
            <a:r>
              <a:rPr sz="1700" spc="240" dirty="0" err="1" smtClean="0">
                <a:latin typeface="Calibri"/>
                <a:cs typeface="Calibri"/>
              </a:rPr>
              <a:t>Ap</a:t>
            </a:r>
            <a:r>
              <a:rPr lang="en-US" sz="1700" spc="240" dirty="0" err="1" smtClean="0">
                <a:latin typeface="Calibri"/>
                <a:cs typeface="Calibri"/>
              </a:rPr>
              <a:t>h</a:t>
            </a:r>
            <a:r>
              <a:rPr sz="1700" spc="240" dirty="0" err="1" smtClean="0">
                <a:latin typeface="Calibri"/>
                <a:cs typeface="Calibri"/>
              </a:rPr>
              <a:t>idS</a:t>
            </a:r>
            <a:r>
              <a:rPr sz="1700" spc="240" dirty="0" smtClean="0">
                <a:latin typeface="Calibri"/>
                <a:cs typeface="Calibri"/>
              </a:rPr>
              <a:t>°</a:t>
            </a:r>
            <a:r>
              <a:rPr sz="1700" spc="235" dirty="0" smtClean="0">
                <a:latin typeface="Calibri"/>
                <a:cs typeface="Calibri"/>
              </a:rPr>
              <a:t> </a:t>
            </a:r>
            <a:r>
              <a:rPr sz="1700" dirty="0" smtClean="0">
                <a:solidFill>
                  <a:srgbClr val="232323"/>
                </a:solidFill>
                <a:latin typeface="Calibri"/>
                <a:cs typeface="Calibri"/>
              </a:rPr>
              <a:t>Aphid</a:t>
            </a:r>
            <a:r>
              <a:rPr sz="1700" spc="-5" dirty="0" smtClean="0">
                <a:solidFill>
                  <a:srgbClr val="232323"/>
                </a:solidFill>
                <a:latin typeface="Calibri"/>
                <a:cs typeface="Calibri"/>
              </a:rPr>
              <a:t> </a:t>
            </a:r>
            <a:r>
              <a:rPr sz="1700" dirty="0" smtClean="0">
                <a:solidFill>
                  <a:srgbClr val="1C1C1C"/>
                </a:solidFill>
                <a:latin typeface="Calibri"/>
                <a:cs typeface="Calibri"/>
              </a:rPr>
              <a:t>suck</a:t>
            </a:r>
            <a:r>
              <a:rPr sz="1700" spc="20" dirty="0" smtClean="0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lang="en-US" sz="1700" spc="-30" dirty="0" smtClean="0">
                <a:latin typeface="Calibri"/>
                <a:cs typeface="Calibri"/>
              </a:rPr>
              <a:t>the</a:t>
            </a:r>
            <a:r>
              <a:rPr sz="1700" spc="-75" dirty="0" smtClean="0">
                <a:latin typeface="Calibri"/>
                <a:cs typeface="Calibri"/>
              </a:rPr>
              <a:t> </a:t>
            </a:r>
            <a:r>
              <a:rPr sz="1700" dirty="0" smtClean="0">
                <a:solidFill>
                  <a:srgbClr val="57754F"/>
                </a:solidFill>
                <a:latin typeface="Calibri"/>
                <a:cs typeface="Calibri"/>
              </a:rPr>
              <a:t>sap</a:t>
            </a:r>
            <a:r>
              <a:rPr sz="1700" spc="-30" dirty="0" smtClean="0">
                <a:solidFill>
                  <a:srgbClr val="57754F"/>
                </a:solidFill>
                <a:latin typeface="Calibri"/>
                <a:cs typeface="Calibri"/>
              </a:rPr>
              <a:t> </a:t>
            </a:r>
            <a:r>
              <a:rPr sz="1700" dirty="0" smtClean="0">
                <a:solidFill>
                  <a:srgbClr val="466B3F"/>
                </a:solidFill>
                <a:latin typeface="Calibri"/>
                <a:cs typeface="Calibri"/>
              </a:rPr>
              <a:t>from</a:t>
            </a:r>
            <a:r>
              <a:rPr sz="1700" spc="40" dirty="0" smtClean="0">
                <a:solidFill>
                  <a:srgbClr val="466B3F"/>
                </a:solidFill>
                <a:latin typeface="Calibri"/>
                <a:cs typeface="Calibri"/>
              </a:rPr>
              <a:t> </a:t>
            </a:r>
            <a:r>
              <a:rPr sz="1700" spc="-35" dirty="0" smtClean="0">
                <a:solidFill>
                  <a:srgbClr val="1A1A1A"/>
                </a:solidFill>
                <a:latin typeface="Calibri"/>
                <a:cs typeface="Calibri"/>
              </a:rPr>
              <a:t>tender</a:t>
            </a:r>
            <a:r>
              <a:rPr sz="1700" spc="-25" dirty="0" smtClean="0">
                <a:solidFill>
                  <a:srgbClr val="1A1A1A"/>
                </a:solidFill>
                <a:latin typeface="Calibri"/>
                <a:cs typeface="Calibri"/>
              </a:rPr>
              <a:t> </a:t>
            </a:r>
            <a:r>
              <a:rPr sz="1700" spc="-65" dirty="0" smtClean="0">
                <a:solidFill>
                  <a:srgbClr val="011A00"/>
                </a:solidFill>
                <a:latin typeface="Calibri"/>
                <a:cs typeface="Calibri"/>
              </a:rPr>
              <a:t>leaves</a:t>
            </a:r>
            <a:r>
              <a:rPr sz="1700" spc="-5" dirty="0" smtClean="0">
                <a:solidFill>
                  <a:srgbClr val="011A00"/>
                </a:solidFill>
                <a:latin typeface="Calibri"/>
                <a:cs typeface="Calibri"/>
              </a:rPr>
              <a:t> </a:t>
            </a:r>
            <a:r>
              <a:rPr sz="1700" spc="-25" dirty="0" smtClean="0">
                <a:solidFill>
                  <a:srgbClr val="0E0E0E"/>
                </a:solidFill>
                <a:latin typeface="Calibri"/>
                <a:cs typeface="Calibri"/>
              </a:rPr>
              <a:t>and</a:t>
            </a:r>
            <a:endParaRPr sz="1700" dirty="0" smtClean="0">
              <a:latin typeface="Calibri"/>
              <a:cs typeface="Calibri"/>
            </a:endParaRPr>
          </a:p>
          <a:p>
            <a:pPr marR="2149475" algn="ctr">
              <a:lnSpc>
                <a:spcPct val="100000"/>
              </a:lnSpc>
              <a:spcBef>
                <a:spcPts val="560"/>
              </a:spcBef>
            </a:pPr>
            <a:r>
              <a:rPr sz="1600" dirty="0" smtClean="0">
                <a:latin typeface="Calibri"/>
                <a:cs typeface="Calibri"/>
              </a:rPr>
              <a:t>emerging</a:t>
            </a:r>
            <a:r>
              <a:rPr sz="1600" spc="195" dirty="0" smtClean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spikes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4B6449"/>
                </a:solidFill>
                <a:latin typeface="Calibri"/>
                <a:cs typeface="Calibri"/>
              </a:rPr>
              <a:t>as</a:t>
            </a:r>
            <a:r>
              <a:rPr sz="1600" spc="70" dirty="0">
                <a:solidFill>
                  <a:srgbClr val="4B6449"/>
                </a:solidFill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well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55" dirty="0">
                <a:solidFill>
                  <a:srgbClr val="597752"/>
                </a:solidFill>
                <a:latin typeface="Calibri"/>
                <a:cs typeface="Calibri"/>
              </a:rPr>
              <a:t>as</a:t>
            </a:r>
            <a:r>
              <a:rPr sz="1600" spc="145" dirty="0">
                <a:solidFill>
                  <a:srgbClr val="5977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C2D01"/>
                </a:solidFill>
                <a:latin typeface="Calibri"/>
                <a:cs typeface="Calibri"/>
              </a:rPr>
              <a:t>Clarets.</a:t>
            </a:r>
            <a:endParaRPr sz="1600" dirty="0">
              <a:latin typeface="Calibri"/>
              <a:cs typeface="Calibri"/>
            </a:endParaRPr>
          </a:p>
          <a:p>
            <a:pPr marL="52705" algn="ctr">
              <a:lnSpc>
                <a:spcPct val="100000"/>
              </a:lnSpc>
              <a:spcBef>
                <a:spcPts val="380"/>
              </a:spcBef>
            </a:pPr>
            <a:r>
              <a:rPr sz="1600" spc="100" dirty="0">
                <a:solidFill>
                  <a:srgbClr val="0C0C0C"/>
                </a:solidFill>
                <a:latin typeface="Calibri"/>
                <a:cs typeface="Calibri"/>
              </a:rPr>
              <a:t>This</a:t>
            </a:r>
            <a:r>
              <a:rPr sz="1600" spc="-75" dirty="0">
                <a:solidFill>
                  <a:srgbClr val="0C0C0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62626"/>
                </a:solidFill>
                <a:latin typeface="Calibri"/>
                <a:cs typeface="Calibri"/>
              </a:rPr>
              <a:t>can</a:t>
            </a:r>
            <a:r>
              <a:rPr sz="1600" spc="225" dirty="0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779072"/>
                </a:solidFill>
                <a:latin typeface="Calibri"/>
                <a:cs typeface="Calibri"/>
              </a:rPr>
              <a:t>be</a:t>
            </a:r>
            <a:r>
              <a:rPr sz="1600" spc="40" dirty="0">
                <a:solidFill>
                  <a:srgbClr val="77907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131313"/>
                </a:solidFill>
                <a:latin typeface="Calibri"/>
                <a:cs typeface="Calibri"/>
              </a:rPr>
              <a:t>controlled</a:t>
            </a:r>
            <a:r>
              <a:rPr sz="1600" spc="180" dirty="0">
                <a:solidFill>
                  <a:srgbClr val="13131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52774B"/>
                </a:solidFill>
                <a:latin typeface="Calibri"/>
                <a:cs typeface="Calibri"/>
              </a:rPr>
              <a:t>by</a:t>
            </a:r>
            <a:r>
              <a:rPr sz="1600" spc="65" dirty="0">
                <a:solidFill>
                  <a:srgbClr val="52774B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6B8A66"/>
                </a:solidFill>
                <a:latin typeface="Calibri"/>
                <a:cs typeface="Calibri"/>
              </a:rPr>
              <a:t>spraying</a:t>
            </a:r>
            <a:r>
              <a:rPr sz="1600" spc="240" dirty="0">
                <a:solidFill>
                  <a:srgbClr val="6B8A66"/>
                </a:solidFill>
                <a:latin typeface="Calibri"/>
                <a:cs typeface="Calibri"/>
              </a:rPr>
              <a:t> </a:t>
            </a:r>
            <a:r>
              <a:rPr sz="1600" spc="30" dirty="0">
                <a:solidFill>
                  <a:srgbClr val="3B5B34"/>
                </a:solidFill>
                <a:latin typeface="Calibri"/>
                <a:cs typeface="Calibri"/>
              </a:rPr>
              <a:t>with</a:t>
            </a:r>
            <a:endParaRPr sz="1600" dirty="0">
              <a:latin typeface="Calibri"/>
              <a:cs typeface="Calibri"/>
            </a:endParaRPr>
          </a:p>
          <a:p>
            <a:pPr marR="576580" algn="ctr">
              <a:lnSpc>
                <a:spcPct val="100000"/>
              </a:lnSpc>
              <a:spcBef>
                <a:spcPts val="330"/>
              </a:spcBef>
            </a:pPr>
            <a:r>
              <a:rPr sz="1650" dirty="0">
                <a:latin typeface="Calibri"/>
                <a:cs typeface="Calibri"/>
              </a:rPr>
              <a:t>monocrotophos</a:t>
            </a:r>
            <a:r>
              <a:rPr sz="1650" spc="65" dirty="0">
                <a:latin typeface="Calibri"/>
                <a:cs typeface="Calibri"/>
              </a:rPr>
              <a:t>  </a:t>
            </a:r>
            <a:r>
              <a:rPr sz="1650" dirty="0">
                <a:solidFill>
                  <a:srgbClr val="6E8567"/>
                </a:solidFill>
                <a:latin typeface="Calibri"/>
                <a:cs typeface="Calibri"/>
              </a:rPr>
              <a:t>at</a:t>
            </a:r>
            <a:r>
              <a:rPr sz="1650" spc="-85" dirty="0">
                <a:solidFill>
                  <a:srgbClr val="6E8567"/>
                </a:solidFill>
                <a:latin typeface="Calibri"/>
                <a:cs typeface="Calibri"/>
              </a:rPr>
              <a:t> </a:t>
            </a:r>
            <a:r>
              <a:rPr lang="en-US" sz="1650" spc="-65" dirty="0" smtClean="0">
                <a:solidFill>
                  <a:srgbClr val="93AA8C"/>
                </a:solidFill>
                <a:latin typeface="Calibri"/>
                <a:cs typeface="Calibri"/>
              </a:rPr>
              <a:t>0.05% </a:t>
            </a:r>
            <a:r>
              <a:rPr sz="1650" spc="5" dirty="0" smtClean="0">
                <a:solidFill>
                  <a:srgbClr val="93AA8C"/>
                </a:solidFill>
                <a:latin typeface="Calibri"/>
                <a:cs typeface="Calibri"/>
              </a:rPr>
              <a:t> </a:t>
            </a:r>
            <a:r>
              <a:rPr sz="1650" dirty="0">
                <a:solidFill>
                  <a:srgbClr val="5D7C56"/>
                </a:solidFill>
                <a:latin typeface="Calibri"/>
                <a:cs typeface="Calibri"/>
              </a:rPr>
              <a:t>can</a:t>
            </a:r>
            <a:r>
              <a:rPr sz="1650" spc="-130" dirty="0">
                <a:solidFill>
                  <a:srgbClr val="5D7C56"/>
                </a:solidFill>
                <a:latin typeface="Calibri"/>
                <a:cs typeface="Calibri"/>
              </a:rPr>
              <a:t> </a:t>
            </a:r>
            <a:r>
              <a:rPr sz="1650" spc="-35" dirty="0">
                <a:solidFill>
                  <a:srgbClr val="282828"/>
                </a:solidFill>
                <a:latin typeface="Calibri"/>
                <a:cs typeface="Calibri"/>
              </a:rPr>
              <a:t>elfectiveTy</a:t>
            </a:r>
            <a:r>
              <a:rPr sz="1650" spc="85" dirty="0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sz="1650" spc="-10" dirty="0">
                <a:solidFill>
                  <a:srgbClr val="161616"/>
                </a:solidFill>
                <a:latin typeface="Calibri"/>
                <a:cs typeface="Calibri"/>
              </a:rPr>
              <a:t>controlled.</a:t>
            </a:r>
            <a:endParaRPr sz="1650" dirty="0">
              <a:latin typeface="Calibri"/>
              <a:cs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898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228600"/>
            <a:ext cx="8089900" cy="4699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4395" y="817386"/>
            <a:ext cx="7103109" cy="116649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96215" marR="5080" indent="-184150" algn="just">
              <a:lnSpc>
                <a:spcPct val="103299"/>
              </a:lnSpc>
              <a:spcBef>
                <a:spcPts val="265"/>
              </a:spcBef>
            </a:pPr>
            <a:r>
              <a:rPr sz="2400" dirty="0"/>
              <a:t>3.</a:t>
            </a:r>
            <a:r>
              <a:rPr sz="2400" spc="70" dirty="0"/>
              <a:t>  </a:t>
            </a:r>
            <a:r>
              <a:rPr sz="2400" spc="265" dirty="0"/>
              <a:t>Mites</a:t>
            </a:r>
            <a:r>
              <a:rPr sz="2400" spc="484" dirty="0"/>
              <a:t> </a:t>
            </a:r>
            <a:r>
              <a:rPr sz="2400" spc="145" dirty="0"/>
              <a:t>:</a:t>
            </a:r>
            <a:r>
              <a:rPr sz="2400" spc="120" dirty="0"/>
              <a:t>  </a:t>
            </a:r>
            <a:r>
              <a:rPr sz="2400" dirty="0"/>
              <a:t>Mites</a:t>
            </a:r>
            <a:r>
              <a:rPr sz="2400" spc="235" dirty="0"/>
              <a:t> </a:t>
            </a:r>
            <a:r>
              <a:rPr sz="2400" dirty="0">
                <a:solidFill>
                  <a:srgbClr val="000316"/>
                </a:solidFill>
              </a:rPr>
              <a:t>also</a:t>
            </a:r>
            <a:r>
              <a:rPr sz="2400" spc="200" dirty="0">
                <a:solidFill>
                  <a:srgbClr val="000316"/>
                </a:solidFill>
              </a:rPr>
              <a:t> </a:t>
            </a:r>
            <a:r>
              <a:rPr sz="2400" dirty="0">
                <a:solidFill>
                  <a:srgbClr val="050505"/>
                </a:solidFill>
              </a:rPr>
              <a:t>present</a:t>
            </a:r>
            <a:r>
              <a:rPr sz="2400" spc="360" dirty="0">
                <a:solidFill>
                  <a:srgbClr val="050505"/>
                </a:solidFill>
              </a:rPr>
              <a:t> </a:t>
            </a:r>
            <a:r>
              <a:rPr sz="2400" dirty="0">
                <a:solidFill>
                  <a:srgbClr val="000C15"/>
                </a:solidFill>
              </a:rPr>
              <a:t>in</a:t>
            </a:r>
            <a:r>
              <a:rPr sz="2400" spc="245" dirty="0">
                <a:solidFill>
                  <a:srgbClr val="000C15"/>
                </a:solidFill>
              </a:rPr>
              <a:t> </a:t>
            </a:r>
            <a:r>
              <a:rPr sz="2400" dirty="0"/>
              <a:t>soil</a:t>
            </a:r>
            <a:r>
              <a:rPr sz="2400" spc="305" dirty="0"/>
              <a:t> </a:t>
            </a:r>
            <a:r>
              <a:rPr sz="2400" dirty="0"/>
              <a:t>and</a:t>
            </a:r>
            <a:r>
              <a:rPr sz="2400" spc="300" dirty="0"/>
              <a:t> </a:t>
            </a:r>
            <a:r>
              <a:rPr sz="2400" dirty="0"/>
              <a:t>attack</a:t>
            </a:r>
            <a:r>
              <a:rPr sz="2400" spc="355" dirty="0"/>
              <a:t> </a:t>
            </a:r>
            <a:r>
              <a:rPr sz="2400" spc="-25" dirty="0"/>
              <a:t>the </a:t>
            </a:r>
            <a:r>
              <a:rPr sz="2400" dirty="0"/>
              <a:t>corms.</a:t>
            </a:r>
            <a:r>
              <a:rPr sz="2400" spc="270" dirty="0"/>
              <a:t> </a:t>
            </a:r>
            <a:r>
              <a:rPr sz="2400" dirty="0">
                <a:solidFill>
                  <a:srgbClr val="050505"/>
                </a:solidFill>
              </a:rPr>
              <a:t>They</a:t>
            </a:r>
            <a:r>
              <a:rPr sz="2400" spc="240" dirty="0">
                <a:solidFill>
                  <a:srgbClr val="050505"/>
                </a:solidFill>
              </a:rPr>
              <a:t> </a:t>
            </a:r>
            <a:r>
              <a:rPr sz="2400" dirty="0">
                <a:solidFill>
                  <a:srgbClr val="4B6274"/>
                </a:solidFill>
              </a:rPr>
              <a:t>occur</a:t>
            </a:r>
            <a:r>
              <a:rPr sz="2400" spc="185" dirty="0">
                <a:solidFill>
                  <a:srgbClr val="4B6274"/>
                </a:solidFill>
              </a:rPr>
              <a:t> </a:t>
            </a:r>
            <a:r>
              <a:rPr sz="2400" dirty="0">
                <a:solidFill>
                  <a:srgbClr val="000A18"/>
                </a:solidFill>
              </a:rPr>
              <a:t>in</a:t>
            </a:r>
            <a:r>
              <a:rPr sz="2400" spc="160" dirty="0">
                <a:solidFill>
                  <a:srgbClr val="000A18"/>
                </a:solidFill>
              </a:rPr>
              <a:t> </a:t>
            </a:r>
            <a:r>
              <a:rPr sz="2400" dirty="0">
                <a:solidFill>
                  <a:srgbClr val="000818"/>
                </a:solidFill>
              </a:rPr>
              <a:t>hot</a:t>
            </a:r>
            <a:r>
              <a:rPr sz="2400" spc="245" dirty="0">
                <a:solidFill>
                  <a:srgbClr val="000818"/>
                </a:solidFill>
              </a:rPr>
              <a:t> </a:t>
            </a:r>
            <a:r>
              <a:rPr sz="2400" dirty="0">
                <a:solidFill>
                  <a:srgbClr val="00081D"/>
                </a:solidFill>
              </a:rPr>
              <a:t>season</a:t>
            </a:r>
            <a:r>
              <a:rPr sz="2400" spc="240" dirty="0">
                <a:solidFill>
                  <a:srgbClr val="00081D"/>
                </a:solidFill>
              </a:rPr>
              <a:t> </a:t>
            </a:r>
            <a:r>
              <a:rPr sz="2400" dirty="0">
                <a:solidFill>
                  <a:srgbClr val="000F1D"/>
                </a:solidFill>
              </a:rPr>
              <a:t>and</a:t>
            </a:r>
            <a:r>
              <a:rPr sz="2400" spc="235" dirty="0">
                <a:solidFill>
                  <a:srgbClr val="000F1D"/>
                </a:solidFill>
              </a:rPr>
              <a:t> </a:t>
            </a:r>
            <a:r>
              <a:rPr sz="2400" dirty="0"/>
              <a:t>damage</a:t>
            </a:r>
            <a:r>
              <a:rPr sz="2400" spc="265" dirty="0"/>
              <a:t> </a:t>
            </a:r>
            <a:r>
              <a:rPr sz="2400" spc="-55" dirty="0"/>
              <a:t>leaves </a:t>
            </a:r>
            <a:r>
              <a:rPr sz="2300" dirty="0"/>
              <a:t>and</a:t>
            </a:r>
            <a:r>
              <a:rPr sz="2300" spc="210" dirty="0"/>
              <a:t> </a:t>
            </a:r>
            <a:r>
              <a:rPr sz="2300" dirty="0">
                <a:solidFill>
                  <a:srgbClr val="050505"/>
                </a:solidFill>
              </a:rPr>
              <a:t>buds</a:t>
            </a:r>
            <a:r>
              <a:rPr sz="2300" spc="-60" dirty="0">
                <a:solidFill>
                  <a:srgbClr val="050505"/>
                </a:solidFill>
              </a:rPr>
              <a:t> </a:t>
            </a:r>
            <a:r>
              <a:rPr sz="2300" dirty="0">
                <a:solidFill>
                  <a:srgbClr val="000111"/>
                </a:solidFill>
              </a:rPr>
              <a:t>which</a:t>
            </a:r>
            <a:r>
              <a:rPr sz="2300" spc="50" dirty="0">
                <a:solidFill>
                  <a:srgbClr val="000111"/>
                </a:solidFill>
              </a:rPr>
              <a:t> </a:t>
            </a:r>
            <a:r>
              <a:rPr sz="2300" spc="-50" dirty="0"/>
              <a:t>gave</a:t>
            </a:r>
            <a:r>
              <a:rPr sz="2300" spc="-100" dirty="0"/>
              <a:t> </a:t>
            </a:r>
            <a:r>
              <a:rPr sz="2300" dirty="0">
                <a:solidFill>
                  <a:srgbClr val="000318"/>
                </a:solidFill>
              </a:rPr>
              <a:t>a</a:t>
            </a:r>
            <a:r>
              <a:rPr sz="2300" spc="-50" dirty="0">
                <a:solidFill>
                  <a:srgbClr val="000318"/>
                </a:solidFill>
              </a:rPr>
              <a:t> </a:t>
            </a:r>
            <a:r>
              <a:rPr sz="2300" dirty="0">
                <a:solidFill>
                  <a:srgbClr val="01162B"/>
                </a:solidFill>
              </a:rPr>
              <a:t>pale</a:t>
            </a:r>
            <a:r>
              <a:rPr sz="2300" spc="-125" dirty="0">
                <a:solidFill>
                  <a:srgbClr val="01162B"/>
                </a:solidFill>
              </a:rPr>
              <a:t> </a:t>
            </a:r>
            <a:r>
              <a:rPr sz="2300" spc="-10" dirty="0"/>
              <a:t>appearance.</a:t>
            </a:r>
            <a:endParaRPr sz="2300"/>
          </a:p>
        </p:txBody>
      </p:sp>
      <p:sp>
        <p:nvSpPr>
          <p:cNvPr id="5" name="object 5"/>
          <p:cNvSpPr txBox="1"/>
          <p:nvPr/>
        </p:nvSpPr>
        <p:spPr>
          <a:xfrm>
            <a:off x="520403" y="2021593"/>
            <a:ext cx="7121525" cy="2263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354455">
              <a:lnSpc>
                <a:spcPct val="100000"/>
              </a:lnSpc>
              <a:spcBef>
                <a:spcPts val="130"/>
              </a:spcBef>
              <a:tabLst>
                <a:tab pos="2219325" algn="l"/>
                <a:tab pos="2850515" algn="l"/>
                <a:tab pos="3311525" algn="l"/>
                <a:tab pos="4793615" algn="l"/>
                <a:tab pos="5245735" algn="l"/>
                <a:tab pos="6829425" algn="l"/>
              </a:tabLst>
            </a:pPr>
            <a:r>
              <a:rPr sz="2350" spc="-10" dirty="0">
                <a:latin typeface="Cambria"/>
                <a:cs typeface="Cambria"/>
              </a:rPr>
              <a:t>Mites</a:t>
            </a:r>
            <a:r>
              <a:rPr sz="2350" dirty="0">
                <a:latin typeface="Cambria"/>
                <a:cs typeface="Cambria"/>
              </a:rPr>
              <a:t>	</a:t>
            </a:r>
            <a:r>
              <a:rPr sz="2350" spc="-25" dirty="0">
                <a:solidFill>
                  <a:srgbClr val="000316"/>
                </a:solidFill>
                <a:latin typeface="Cambria"/>
                <a:cs typeface="Cambria"/>
              </a:rPr>
              <a:t>can</a:t>
            </a:r>
            <a:r>
              <a:rPr sz="2350" dirty="0">
                <a:solidFill>
                  <a:srgbClr val="000316"/>
                </a:solidFill>
                <a:latin typeface="Cambria"/>
                <a:cs typeface="Cambria"/>
              </a:rPr>
              <a:t>	</a:t>
            </a:r>
            <a:r>
              <a:rPr sz="2350" spc="-25" dirty="0">
                <a:solidFill>
                  <a:srgbClr val="00011A"/>
                </a:solidFill>
                <a:latin typeface="Cambria"/>
                <a:cs typeface="Cambria"/>
              </a:rPr>
              <a:t>be</a:t>
            </a:r>
            <a:r>
              <a:rPr sz="2350" dirty="0">
                <a:solidFill>
                  <a:srgbClr val="00011A"/>
                </a:solidFill>
                <a:latin typeface="Cambria"/>
                <a:cs typeface="Cambria"/>
              </a:rPr>
              <a:t>	</a:t>
            </a:r>
            <a:r>
              <a:rPr sz="2350" spc="-10" dirty="0">
                <a:solidFill>
                  <a:srgbClr val="001634"/>
                </a:solidFill>
                <a:latin typeface="Cambria"/>
                <a:cs typeface="Cambria"/>
              </a:rPr>
              <a:t>controlled</a:t>
            </a:r>
            <a:r>
              <a:rPr sz="2350" dirty="0">
                <a:solidFill>
                  <a:srgbClr val="001634"/>
                </a:solidFill>
                <a:latin typeface="Cambria"/>
                <a:cs typeface="Cambria"/>
              </a:rPr>
              <a:t>	</a:t>
            </a:r>
            <a:r>
              <a:rPr sz="2350" spc="-25" dirty="0">
                <a:solidFill>
                  <a:srgbClr val="051826"/>
                </a:solidFill>
                <a:latin typeface="Cambria"/>
                <a:cs typeface="Cambria"/>
              </a:rPr>
              <a:t>by</a:t>
            </a:r>
            <a:r>
              <a:rPr sz="2350" dirty="0">
                <a:solidFill>
                  <a:srgbClr val="051826"/>
                </a:solidFill>
                <a:latin typeface="Cambria"/>
                <a:cs typeface="Cambria"/>
              </a:rPr>
              <a:t>	</a:t>
            </a:r>
            <a:r>
              <a:rPr sz="2350" spc="-10" dirty="0">
                <a:latin typeface="Cambria"/>
                <a:cs typeface="Cambria"/>
              </a:rPr>
              <a:t>application</a:t>
            </a:r>
            <a:r>
              <a:rPr sz="2350" dirty="0">
                <a:latin typeface="Cambria"/>
                <a:cs typeface="Cambria"/>
              </a:rPr>
              <a:t>	</a:t>
            </a:r>
            <a:r>
              <a:rPr sz="2350" spc="-25" dirty="0">
                <a:latin typeface="Cambria"/>
                <a:cs typeface="Cambria"/>
              </a:rPr>
              <a:t>of</a:t>
            </a:r>
            <a:endParaRPr sz="2350">
              <a:latin typeface="Cambria"/>
              <a:cs typeface="Cambria"/>
            </a:endParaRPr>
          </a:p>
          <a:p>
            <a:pPr marL="206375">
              <a:lnSpc>
                <a:spcPct val="100000"/>
              </a:lnSpc>
              <a:spcBef>
                <a:spcPts val="80"/>
              </a:spcBef>
            </a:pPr>
            <a:r>
              <a:rPr sz="2400" spc="-30" dirty="0">
                <a:latin typeface="Cambria"/>
                <a:cs typeface="Cambria"/>
              </a:rPr>
              <a:t>kathane</a:t>
            </a:r>
            <a:r>
              <a:rPr sz="2400" spc="-60" dirty="0">
                <a:latin typeface="Cambria"/>
                <a:cs typeface="Cambria"/>
              </a:rPr>
              <a:t> </a:t>
            </a:r>
            <a:r>
              <a:rPr sz="3600" spc="-30" baseline="6944" dirty="0">
                <a:solidFill>
                  <a:srgbClr val="00030F"/>
                </a:solidFill>
                <a:latin typeface="Cambria"/>
                <a:cs typeface="Cambria"/>
              </a:rPr>
              <a:t>o</a:t>
            </a:r>
            <a:r>
              <a:rPr sz="3600" spc="-30" baseline="-2314" dirty="0">
                <a:solidFill>
                  <a:srgbClr val="00030F"/>
                </a:solidFill>
                <a:latin typeface="Cambria"/>
                <a:cs typeface="Cambria"/>
              </a:rPr>
              <a:t>•s%•</a:t>
            </a:r>
            <a:endParaRPr sz="3600" baseline="-2314">
              <a:latin typeface="Cambria"/>
              <a:cs typeface="Cambria"/>
            </a:endParaRPr>
          </a:p>
          <a:p>
            <a:pPr marL="25400">
              <a:lnSpc>
                <a:spcPts val="3195"/>
              </a:lnSpc>
              <a:spcBef>
                <a:spcPts val="470"/>
              </a:spcBef>
              <a:tabLst>
                <a:tab pos="2399665" algn="l"/>
                <a:tab pos="3133725" algn="l"/>
                <a:tab pos="4452620" algn="l"/>
                <a:tab pos="5074920" algn="l"/>
              </a:tabLst>
            </a:pPr>
            <a:r>
              <a:rPr sz="4050" spc="-637" baseline="-7201" dirty="0">
                <a:latin typeface="Cambria"/>
                <a:cs typeface="Cambria"/>
              </a:rPr>
              <a:t>4•</a:t>
            </a:r>
            <a:r>
              <a:rPr sz="4050" spc="577" baseline="-7201" dirty="0">
                <a:latin typeface="Cambria"/>
                <a:cs typeface="Cambria"/>
              </a:rPr>
              <a:t> </a:t>
            </a:r>
            <a:r>
              <a:rPr sz="2700" spc="75" dirty="0">
                <a:latin typeface="Cambria"/>
                <a:cs typeface="Cambria"/>
              </a:rPr>
              <a:t>Caterpillars</a:t>
            </a:r>
            <a:r>
              <a:rPr sz="2700" dirty="0">
                <a:latin typeface="Cambria"/>
                <a:cs typeface="Cambria"/>
              </a:rPr>
              <a:t>	</a:t>
            </a:r>
            <a:r>
              <a:rPr sz="2700" spc="100" dirty="0">
                <a:solidFill>
                  <a:srgbClr val="080808"/>
                </a:solidFill>
                <a:latin typeface="Cambria"/>
                <a:cs typeface="Cambria"/>
              </a:rPr>
              <a:t>and</a:t>
            </a:r>
            <a:r>
              <a:rPr sz="2700" dirty="0">
                <a:solidFill>
                  <a:srgbClr val="080808"/>
                </a:solidFill>
                <a:latin typeface="Cambria"/>
                <a:cs typeface="Cambria"/>
              </a:rPr>
              <a:t>	</a:t>
            </a:r>
            <a:r>
              <a:rPr sz="2700" spc="70" dirty="0">
                <a:latin typeface="Cambria"/>
                <a:cs typeface="Cambria"/>
              </a:rPr>
              <a:t>various</a:t>
            </a:r>
            <a:r>
              <a:rPr sz="2700" dirty="0">
                <a:latin typeface="Cambria"/>
                <a:cs typeface="Cambria"/>
              </a:rPr>
              <a:t>	</a:t>
            </a:r>
            <a:r>
              <a:rPr sz="2700" spc="65" dirty="0">
                <a:latin typeface="Cambria"/>
                <a:cs typeface="Cambria"/>
              </a:rPr>
              <a:t>cut</a:t>
            </a:r>
            <a:r>
              <a:rPr sz="2700" dirty="0">
                <a:latin typeface="Cambria"/>
                <a:cs typeface="Cambria"/>
              </a:rPr>
              <a:t>	</a:t>
            </a:r>
            <a:r>
              <a:rPr sz="2700" spc="50" dirty="0">
                <a:latin typeface="Cambria"/>
                <a:cs typeface="Cambria"/>
              </a:rPr>
              <a:t>worms:</a:t>
            </a:r>
            <a:r>
              <a:rPr sz="2700" spc="204" dirty="0">
                <a:latin typeface="Cambria"/>
                <a:cs typeface="Cambria"/>
              </a:rPr>
              <a:t> </a:t>
            </a:r>
            <a:r>
              <a:rPr sz="2700" spc="-145" dirty="0">
                <a:latin typeface="Cambria"/>
                <a:cs typeface="Cambria"/>
              </a:rPr>
              <a:t>These</a:t>
            </a:r>
            <a:endParaRPr sz="2700">
              <a:latin typeface="Cambria"/>
              <a:cs typeface="Cambria"/>
            </a:endParaRPr>
          </a:p>
          <a:p>
            <a:pPr marL="202565">
              <a:lnSpc>
                <a:spcPts val="2475"/>
              </a:lnSpc>
            </a:pPr>
            <a:r>
              <a:rPr sz="2100" dirty="0">
                <a:solidFill>
                  <a:srgbClr val="0C0C0C"/>
                </a:solidFill>
                <a:latin typeface="Cambria"/>
                <a:cs typeface="Cambria"/>
              </a:rPr>
              <a:t>ocassionally</a:t>
            </a:r>
            <a:r>
              <a:rPr sz="2100" spc="195" dirty="0">
                <a:solidFill>
                  <a:srgbClr val="0C0C0C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D1D1D"/>
                </a:solidFill>
                <a:latin typeface="Cambria"/>
                <a:cs typeface="Cambria"/>
              </a:rPr>
              <a:t>feed</a:t>
            </a:r>
            <a:r>
              <a:rPr sz="2100" spc="-3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2100" spc="75" dirty="0">
                <a:solidFill>
                  <a:srgbClr val="000C1D"/>
                </a:solidFill>
                <a:latin typeface="Cambria"/>
                <a:cs typeface="Cambria"/>
              </a:rPr>
              <a:t>on</a:t>
            </a:r>
            <a:r>
              <a:rPr sz="2100" spc="-35" dirty="0">
                <a:solidFill>
                  <a:srgbClr val="000C1D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C21"/>
                </a:solidFill>
                <a:latin typeface="Cambria"/>
                <a:cs typeface="Cambria"/>
              </a:rPr>
              <a:t>foliage</a:t>
            </a:r>
            <a:r>
              <a:rPr sz="2100" spc="-85" dirty="0">
                <a:solidFill>
                  <a:srgbClr val="000C21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1328"/>
                </a:solidFill>
                <a:latin typeface="Cambria"/>
                <a:cs typeface="Cambria"/>
              </a:rPr>
              <a:t>at</a:t>
            </a:r>
            <a:r>
              <a:rPr sz="2100" spc="-45" dirty="0">
                <a:solidFill>
                  <a:srgbClr val="001328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163656"/>
                </a:solidFill>
                <a:latin typeface="Cambria"/>
                <a:cs typeface="Cambria"/>
              </a:rPr>
              <a:t>spikes.</a:t>
            </a:r>
            <a:endParaRPr sz="2100">
              <a:latin typeface="Cambria"/>
              <a:cs typeface="Cambria"/>
            </a:endParaRPr>
          </a:p>
          <a:p>
            <a:pPr marL="201930" marR="29845" indent="1179195">
              <a:lnSpc>
                <a:spcPts val="2550"/>
              </a:lnSpc>
              <a:spcBef>
                <a:spcPts val="640"/>
              </a:spcBef>
              <a:tabLst>
                <a:tab pos="3632835" algn="l"/>
                <a:tab pos="5386070" algn="l"/>
              </a:tabLst>
            </a:pPr>
            <a:r>
              <a:rPr sz="2150" dirty="0">
                <a:solidFill>
                  <a:srgbClr val="050505"/>
                </a:solidFill>
                <a:latin typeface="Cambria"/>
                <a:cs typeface="Cambria"/>
              </a:rPr>
              <a:t>Manual</a:t>
            </a:r>
            <a:r>
              <a:rPr sz="2150" spc="44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50" spc="-10" dirty="0">
                <a:solidFill>
                  <a:srgbClr val="000318"/>
                </a:solidFill>
                <a:latin typeface="Cambria"/>
                <a:cs typeface="Cambria"/>
              </a:rPr>
              <a:t>collection</a:t>
            </a:r>
            <a:r>
              <a:rPr sz="2150" dirty="0">
                <a:solidFill>
                  <a:srgbClr val="000318"/>
                </a:solidFill>
                <a:latin typeface="Cambria"/>
                <a:cs typeface="Cambria"/>
              </a:rPr>
              <a:t>	</a:t>
            </a:r>
            <a:r>
              <a:rPr sz="2150" dirty="0">
                <a:solidFill>
                  <a:srgbClr val="000313"/>
                </a:solidFill>
                <a:latin typeface="Cambria"/>
                <a:cs typeface="Cambria"/>
              </a:rPr>
              <a:t>&amp;</a:t>
            </a:r>
            <a:r>
              <a:rPr sz="2150" spc="320" dirty="0">
                <a:solidFill>
                  <a:srgbClr val="000313"/>
                </a:solidFill>
                <a:latin typeface="Cambria"/>
                <a:cs typeface="Cambria"/>
              </a:rPr>
              <a:t> </a:t>
            </a:r>
            <a:r>
              <a:rPr sz="2150" spc="-10" dirty="0">
                <a:solidFill>
                  <a:srgbClr val="031623"/>
                </a:solidFill>
                <a:latin typeface="Cambria"/>
                <a:cs typeface="Cambria"/>
              </a:rPr>
              <a:t>destruction</a:t>
            </a:r>
            <a:r>
              <a:rPr sz="2150" dirty="0">
                <a:solidFill>
                  <a:srgbClr val="031623"/>
                </a:solidFill>
                <a:latin typeface="Cambria"/>
                <a:cs typeface="Cambria"/>
              </a:rPr>
              <a:t>	</a:t>
            </a:r>
            <a:r>
              <a:rPr sz="2150" dirty="0">
                <a:solidFill>
                  <a:srgbClr val="000518"/>
                </a:solidFill>
                <a:latin typeface="Cambria"/>
                <a:cs typeface="Cambria"/>
              </a:rPr>
              <a:t>in</a:t>
            </a:r>
            <a:r>
              <a:rPr sz="2150" spc="240" dirty="0">
                <a:solidFill>
                  <a:srgbClr val="000518"/>
                </a:solidFill>
                <a:latin typeface="Cambria"/>
                <a:cs typeface="Cambria"/>
              </a:rPr>
              <a:t> </a:t>
            </a:r>
            <a:r>
              <a:rPr sz="2150" spc="-20" dirty="0">
                <a:solidFill>
                  <a:srgbClr val="3D3D3D"/>
                </a:solidFill>
                <a:latin typeface="Cambria"/>
                <a:cs typeface="Cambria"/>
              </a:rPr>
              <a:t>early</a:t>
            </a:r>
            <a:r>
              <a:rPr sz="2150" spc="290" dirty="0">
                <a:solidFill>
                  <a:srgbClr val="3D3D3D"/>
                </a:solidFill>
                <a:latin typeface="Cambria"/>
                <a:cs typeface="Cambria"/>
              </a:rPr>
              <a:t> </a:t>
            </a:r>
            <a:r>
              <a:rPr sz="2150" spc="-50" dirty="0">
                <a:latin typeface="Cambria"/>
                <a:cs typeface="Cambria"/>
              </a:rPr>
              <a:t>stages </a:t>
            </a:r>
            <a:r>
              <a:rPr sz="2150" dirty="0">
                <a:latin typeface="Cambria"/>
                <a:cs typeface="Cambria"/>
              </a:rPr>
              <a:t>can</a:t>
            </a:r>
            <a:r>
              <a:rPr sz="2150" spc="-7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check</a:t>
            </a:r>
            <a:r>
              <a:rPr sz="2150" spc="100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10C1A"/>
                </a:solidFill>
                <a:latin typeface="Cambria"/>
                <a:cs typeface="Cambria"/>
              </a:rPr>
              <a:t>the</a:t>
            </a:r>
            <a:r>
              <a:rPr sz="2150" spc="25" dirty="0">
                <a:solidFill>
                  <a:srgbClr val="010C1A"/>
                </a:solidFill>
                <a:latin typeface="Cambria"/>
                <a:cs typeface="Cambria"/>
              </a:rPr>
              <a:t> </a:t>
            </a:r>
            <a:r>
              <a:rPr sz="2150" spc="-10" dirty="0">
                <a:solidFill>
                  <a:srgbClr val="1C1C1C"/>
                </a:solidFill>
                <a:latin typeface="Cambria"/>
                <a:cs typeface="Cambria"/>
              </a:rPr>
              <a:t>infestation</a:t>
            </a:r>
            <a:r>
              <a:rPr sz="2150" spc="145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2150" spc="-50" dirty="0">
                <a:solidFill>
                  <a:srgbClr val="000F2B"/>
                </a:solidFill>
                <a:latin typeface="Cambria"/>
                <a:cs typeface="Cambria"/>
              </a:rPr>
              <a:t>.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5976" y="5430520"/>
            <a:ext cx="7263130" cy="0"/>
          </a:xfrm>
          <a:custGeom>
            <a:avLst/>
            <a:gdLst/>
            <a:ahLst/>
            <a:cxnLst/>
            <a:rect l="l" t="t" r="r" b="b"/>
            <a:pathLst>
              <a:path w="7263130">
                <a:moveTo>
                  <a:pt x="0" y="0"/>
                </a:moveTo>
                <a:lnTo>
                  <a:pt x="7263128" y="0"/>
                </a:lnTo>
              </a:path>
            </a:pathLst>
          </a:custGeom>
          <a:ln w="11853">
            <a:solidFill>
              <a:srgbClr val="7E9A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31800" y="254000"/>
            <a:ext cx="7302500" cy="1143000"/>
            <a:chOff x="431800" y="254000"/>
            <a:chExt cx="7302500" cy="1143000"/>
          </a:xfrm>
        </p:grpSpPr>
        <p:sp>
          <p:nvSpPr>
            <p:cNvPr id="4" name="object 4"/>
            <p:cNvSpPr/>
            <p:nvPr/>
          </p:nvSpPr>
          <p:spPr>
            <a:xfrm>
              <a:off x="4685029" y="266911"/>
              <a:ext cx="2809240" cy="0"/>
            </a:xfrm>
            <a:custGeom>
              <a:avLst/>
              <a:gdLst/>
              <a:ahLst/>
              <a:cxnLst/>
              <a:rect l="l" t="t" r="r" b="b"/>
              <a:pathLst>
                <a:path w="2809240">
                  <a:moveTo>
                    <a:pt x="0" y="0"/>
                  </a:moveTo>
                  <a:lnTo>
                    <a:pt x="2809239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29830" y="266911"/>
              <a:ext cx="92075" cy="0"/>
            </a:xfrm>
            <a:custGeom>
              <a:avLst/>
              <a:gdLst/>
              <a:ahLst/>
              <a:cxnLst/>
              <a:rect l="l" t="t" r="r" b="b"/>
              <a:pathLst>
                <a:path w="92075">
                  <a:moveTo>
                    <a:pt x="0" y="0"/>
                  </a:moveTo>
                  <a:lnTo>
                    <a:pt x="91863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31800" y="254000"/>
              <a:ext cx="7302500" cy="114300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19822" y="1424163"/>
            <a:ext cx="6290945" cy="366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00" spc="-60" dirty="0"/>
              <a:t>For</a:t>
            </a:r>
            <a:r>
              <a:rPr sz="2200" spc="-15" dirty="0"/>
              <a:t> </a:t>
            </a:r>
            <a:r>
              <a:rPr sz="2200" spc="-20" dirty="0"/>
              <a:t>local</a:t>
            </a:r>
            <a:r>
              <a:rPr sz="2200" spc="-25" dirty="0"/>
              <a:t> </a:t>
            </a:r>
            <a:r>
              <a:rPr sz="2200" spc="-65" dirty="0"/>
              <a:t>market</a:t>
            </a:r>
            <a:r>
              <a:rPr sz="2200" spc="-50" dirty="0"/>
              <a:t> </a:t>
            </a:r>
            <a:r>
              <a:rPr sz="2200" spc="-25" dirty="0"/>
              <a:t>gladiolus</a:t>
            </a:r>
            <a:r>
              <a:rPr sz="2200" spc="10" dirty="0"/>
              <a:t> </a:t>
            </a:r>
            <a:r>
              <a:rPr sz="2200" spc="-20" dirty="0">
                <a:solidFill>
                  <a:srgbClr val="001100"/>
                </a:solidFill>
              </a:rPr>
              <a:t>is</a:t>
            </a:r>
            <a:r>
              <a:rPr sz="2200" spc="-100" dirty="0">
                <a:solidFill>
                  <a:srgbClr val="001100"/>
                </a:solidFill>
              </a:rPr>
              <a:t> </a:t>
            </a:r>
            <a:r>
              <a:rPr sz="2200" spc="-65" dirty="0"/>
              <a:t>harvested</a:t>
            </a:r>
            <a:r>
              <a:rPr sz="2200" spc="105" dirty="0"/>
              <a:t> </a:t>
            </a:r>
            <a:r>
              <a:rPr sz="2200" spc="-65" dirty="0"/>
              <a:t>when</a:t>
            </a:r>
            <a:r>
              <a:rPr sz="2200" spc="45" dirty="0"/>
              <a:t> </a:t>
            </a:r>
            <a:r>
              <a:rPr sz="2200" dirty="0"/>
              <a:t>the</a:t>
            </a:r>
            <a:r>
              <a:rPr sz="2200" spc="-100" dirty="0"/>
              <a:t> </a:t>
            </a:r>
            <a:r>
              <a:rPr sz="2200" spc="-55" dirty="0"/>
              <a:t>lower</a:t>
            </a:r>
            <a:endParaRPr sz="2200"/>
          </a:p>
        </p:txBody>
      </p:sp>
      <p:sp>
        <p:nvSpPr>
          <p:cNvPr id="8" name="object 8"/>
          <p:cNvSpPr txBox="1"/>
          <p:nvPr/>
        </p:nvSpPr>
        <p:spPr>
          <a:xfrm>
            <a:off x="712890" y="1686277"/>
            <a:ext cx="6620509" cy="28829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100" dirty="0">
                <a:latin typeface="Cambria"/>
                <a:cs typeface="Cambria"/>
              </a:rPr>
              <a:t>most</a:t>
            </a:r>
            <a:r>
              <a:rPr sz="2100" spc="145" dirty="0"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pair</a:t>
            </a:r>
            <a:r>
              <a:rPr sz="2100" spc="-4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of</a:t>
            </a:r>
            <a:r>
              <a:rPr sz="2100" spc="8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floret</a:t>
            </a:r>
            <a:r>
              <a:rPr sz="2100" spc="14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is</a:t>
            </a:r>
            <a:r>
              <a:rPr sz="2100" spc="-4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fully</a:t>
            </a:r>
            <a:r>
              <a:rPr sz="2100" spc="5" dirty="0"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779C70"/>
                </a:solidFill>
                <a:latin typeface="Cambria"/>
                <a:cs typeface="Cambria"/>
              </a:rPr>
              <a:t>opened.</a:t>
            </a:r>
            <a:endParaRPr sz="2100">
              <a:latin typeface="Cambria"/>
              <a:cs typeface="Cambria"/>
            </a:endParaRPr>
          </a:p>
          <a:p>
            <a:pPr marL="15240" marR="262255" indent="4445">
              <a:lnSpc>
                <a:spcPct val="101200"/>
              </a:lnSpc>
              <a:spcBef>
                <a:spcPts val="550"/>
              </a:spcBef>
            </a:pPr>
            <a:r>
              <a:rPr sz="2100" spc="-30" dirty="0">
                <a:solidFill>
                  <a:srgbClr val="050505"/>
                </a:solidFill>
                <a:latin typeface="Cambria"/>
                <a:cs typeface="Cambria"/>
              </a:rPr>
              <a:t>For</a:t>
            </a:r>
            <a:r>
              <a:rPr sz="2100" spc="-90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distant</a:t>
            </a:r>
            <a:r>
              <a:rPr sz="2100" spc="5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market</a:t>
            </a:r>
            <a:r>
              <a:rPr sz="2100" spc="11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harvesting</a:t>
            </a:r>
            <a:r>
              <a:rPr sz="2100" spc="16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44623D"/>
                </a:solidFill>
                <a:latin typeface="Cambria"/>
                <a:cs typeface="Cambria"/>
              </a:rPr>
              <a:t>is</a:t>
            </a:r>
            <a:r>
              <a:rPr sz="2100" spc="-100" dirty="0">
                <a:solidFill>
                  <a:srgbClr val="44623D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usually</a:t>
            </a:r>
            <a:r>
              <a:rPr sz="2100" spc="-4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done</a:t>
            </a:r>
            <a:r>
              <a:rPr sz="2100" spc="-7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when</a:t>
            </a:r>
            <a:r>
              <a:rPr sz="2100" spc="90" dirty="0"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the </a:t>
            </a:r>
            <a:r>
              <a:rPr sz="2100" spc="-35" dirty="0">
                <a:latin typeface="Cambria"/>
                <a:cs typeface="Cambria"/>
              </a:rPr>
              <a:t>lower</a:t>
            </a:r>
            <a:r>
              <a:rPr sz="2100" spc="10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most</a:t>
            </a:r>
            <a:r>
              <a:rPr sz="2100" spc="90" dirty="0"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pair</a:t>
            </a:r>
            <a:r>
              <a:rPr sz="2100" spc="-80" dirty="0">
                <a:latin typeface="Cambria"/>
                <a:cs typeface="Cambria"/>
              </a:rPr>
              <a:t> </a:t>
            </a:r>
            <a:r>
              <a:rPr sz="2100" spc="90" dirty="0">
                <a:solidFill>
                  <a:srgbClr val="2B2B2B"/>
                </a:solidFill>
                <a:latin typeface="Cambria"/>
                <a:cs typeface="Cambria"/>
              </a:rPr>
              <a:t>of</a:t>
            </a:r>
            <a:r>
              <a:rPr sz="2100" spc="-40" dirty="0">
                <a:solidFill>
                  <a:srgbClr val="2B2B2B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floret</a:t>
            </a:r>
            <a:r>
              <a:rPr sz="2100" spc="10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has</a:t>
            </a:r>
            <a:r>
              <a:rPr sz="2100" spc="-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3310C"/>
                </a:solidFill>
                <a:latin typeface="Cambria"/>
                <a:cs typeface="Cambria"/>
              </a:rPr>
              <a:t>just</a:t>
            </a:r>
            <a:r>
              <a:rPr sz="2100" spc="45" dirty="0">
                <a:solidFill>
                  <a:srgbClr val="13310C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30303"/>
                </a:solidFill>
                <a:latin typeface="Cambria"/>
                <a:cs typeface="Cambria"/>
              </a:rPr>
              <a:t>shown</a:t>
            </a:r>
            <a:r>
              <a:rPr sz="2100" spc="14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00" spc="-30" dirty="0">
                <a:latin typeface="Cambria"/>
                <a:cs typeface="Cambria"/>
              </a:rPr>
              <a:t>the</a:t>
            </a:r>
            <a:r>
              <a:rPr sz="2100" spc="-90" dirty="0"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colour.</a:t>
            </a:r>
            <a:endParaRPr sz="2100">
              <a:latin typeface="Cambria"/>
              <a:cs typeface="Cambria"/>
            </a:endParaRPr>
          </a:p>
          <a:p>
            <a:pPr marL="27305" marR="5080" indent="-6985">
              <a:lnSpc>
                <a:spcPct val="98800"/>
              </a:lnSpc>
              <a:spcBef>
                <a:spcPts val="560"/>
              </a:spcBef>
              <a:tabLst>
                <a:tab pos="4311015" algn="l"/>
                <a:tab pos="5105400" algn="l"/>
              </a:tabLst>
            </a:pPr>
            <a:r>
              <a:rPr sz="2100" dirty="0">
                <a:solidFill>
                  <a:srgbClr val="111111"/>
                </a:solidFill>
                <a:latin typeface="Cambria"/>
                <a:cs typeface="Cambria"/>
              </a:rPr>
              <a:t>For</a:t>
            </a:r>
            <a:r>
              <a:rPr sz="2100" spc="-25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local market</a:t>
            </a:r>
            <a:r>
              <a:rPr sz="2100" spc="8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harvesting</a:t>
            </a:r>
            <a:r>
              <a:rPr sz="2100" spc="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32600"/>
                </a:solidFill>
                <a:latin typeface="Cambria"/>
                <a:cs typeface="Cambria"/>
              </a:rPr>
              <a:t>is</a:t>
            </a:r>
            <a:r>
              <a:rPr sz="2100" spc="-110" dirty="0">
                <a:solidFill>
                  <a:srgbClr val="032600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usually</a:t>
            </a:r>
            <a:r>
              <a:rPr sz="2100" spc="-50" dirty="0">
                <a:latin typeface="Cambria"/>
                <a:cs typeface="Cambria"/>
              </a:rPr>
              <a:t> </a:t>
            </a:r>
            <a:r>
              <a:rPr sz="2100" spc="-20" dirty="0">
                <a:latin typeface="Cambria"/>
                <a:cs typeface="Cambria"/>
              </a:rPr>
              <a:t>done</a:t>
            </a:r>
            <a:r>
              <a:rPr sz="2100" dirty="0">
                <a:latin typeface="Cambria"/>
                <a:cs typeface="Cambria"/>
              </a:rPr>
              <a:t>	</a:t>
            </a:r>
            <a:r>
              <a:rPr sz="2100" dirty="0">
                <a:solidFill>
                  <a:srgbClr val="111111"/>
                </a:solidFill>
                <a:latin typeface="Cambria"/>
                <a:cs typeface="Cambria"/>
              </a:rPr>
              <a:t>in</a:t>
            </a:r>
            <a:r>
              <a:rPr sz="2100" spc="60" dirty="0">
                <a:solidFill>
                  <a:srgbClr val="111111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morning </a:t>
            </a:r>
            <a:r>
              <a:rPr sz="2200" spc="-30" dirty="0">
                <a:latin typeface="Cambria"/>
                <a:cs typeface="Cambria"/>
              </a:rPr>
              <a:t>hours.</a:t>
            </a:r>
            <a:r>
              <a:rPr sz="2200" spc="-25" dirty="0">
                <a:latin typeface="Cambria"/>
                <a:cs typeface="Cambria"/>
              </a:rPr>
              <a:t> </a:t>
            </a:r>
            <a:r>
              <a:rPr sz="2200" spc="-45" dirty="0">
                <a:latin typeface="Cambria"/>
                <a:cs typeface="Cambria"/>
              </a:rPr>
              <a:t>Immediately</a:t>
            </a:r>
            <a:r>
              <a:rPr sz="2200" spc="-20" dirty="0">
                <a:latin typeface="Cambria"/>
                <a:cs typeface="Cambria"/>
              </a:rPr>
              <a:t> </a:t>
            </a:r>
            <a:r>
              <a:rPr sz="2200" spc="-40" dirty="0">
                <a:solidFill>
                  <a:srgbClr val="051D00"/>
                </a:solidFill>
                <a:latin typeface="Cambria"/>
                <a:cs typeface="Cambria"/>
              </a:rPr>
              <a:t>after</a:t>
            </a:r>
            <a:r>
              <a:rPr sz="2200" spc="-85" dirty="0">
                <a:solidFill>
                  <a:srgbClr val="051D00"/>
                </a:solidFill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harvesting</a:t>
            </a:r>
            <a:r>
              <a:rPr sz="2200" dirty="0">
                <a:latin typeface="Cambria"/>
                <a:cs typeface="Cambria"/>
              </a:rPr>
              <a:t>	</a:t>
            </a:r>
            <a:r>
              <a:rPr sz="2200" dirty="0">
                <a:solidFill>
                  <a:srgbClr val="6E8C67"/>
                </a:solidFill>
                <a:latin typeface="Cambria"/>
                <a:cs typeface="Cambria"/>
              </a:rPr>
              <a:t>the</a:t>
            </a:r>
            <a:r>
              <a:rPr sz="2200" spc="265" dirty="0">
                <a:solidFill>
                  <a:srgbClr val="6E8C67"/>
                </a:solidFill>
                <a:latin typeface="Cambria"/>
                <a:cs typeface="Cambria"/>
              </a:rPr>
              <a:t> </a:t>
            </a:r>
            <a:r>
              <a:rPr sz="2200" spc="-60" dirty="0">
                <a:latin typeface="Cambria"/>
                <a:cs typeface="Cambria"/>
              </a:rPr>
              <a:t>spike</a:t>
            </a:r>
            <a:r>
              <a:rPr sz="2200" spc="-6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should</a:t>
            </a:r>
            <a:r>
              <a:rPr sz="2200" spc="75" dirty="0">
                <a:latin typeface="Cambria"/>
                <a:cs typeface="Cambria"/>
              </a:rPr>
              <a:t> </a:t>
            </a:r>
            <a:r>
              <a:rPr sz="2200" spc="-35" dirty="0">
                <a:solidFill>
                  <a:srgbClr val="050505"/>
                </a:solidFill>
                <a:latin typeface="Cambria"/>
                <a:cs typeface="Cambria"/>
              </a:rPr>
              <a:t>be </a:t>
            </a:r>
            <a:r>
              <a:rPr sz="2100" spc="-10" dirty="0">
                <a:latin typeface="Cambria"/>
                <a:cs typeface="Cambria"/>
              </a:rPr>
              <a:t>kept</a:t>
            </a:r>
            <a:r>
              <a:rPr sz="2100" spc="13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A2A2A"/>
                </a:solidFill>
                <a:latin typeface="Cambria"/>
                <a:cs typeface="Cambria"/>
              </a:rPr>
              <a:t>in</a:t>
            </a:r>
            <a:r>
              <a:rPr sz="2100" spc="-50" dirty="0">
                <a:solidFill>
                  <a:srgbClr val="2A2A2A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a</a:t>
            </a:r>
            <a:r>
              <a:rPr sz="2100" spc="6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bucket</a:t>
            </a:r>
            <a:r>
              <a:rPr sz="2100" spc="8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81818"/>
                </a:solidFill>
                <a:latin typeface="Cambria"/>
                <a:cs typeface="Cambria"/>
              </a:rPr>
              <a:t>of</a:t>
            </a:r>
            <a:r>
              <a:rPr sz="2100" spc="75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A3811"/>
                </a:solidFill>
                <a:latin typeface="Cambria"/>
                <a:cs typeface="Cambria"/>
              </a:rPr>
              <a:t>a</a:t>
            </a:r>
            <a:r>
              <a:rPr sz="2100" spc="-45" dirty="0">
                <a:solidFill>
                  <a:srgbClr val="1A3811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648A5E"/>
                </a:solidFill>
                <a:latin typeface="Cambria"/>
                <a:cs typeface="Cambria"/>
              </a:rPr>
              <a:t>plain</a:t>
            </a:r>
            <a:r>
              <a:rPr sz="2100" spc="-65" dirty="0">
                <a:solidFill>
                  <a:srgbClr val="648A5E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water.</a:t>
            </a:r>
            <a:endParaRPr sz="2100">
              <a:latin typeface="Cambria"/>
              <a:cs typeface="Cambria"/>
            </a:endParaRPr>
          </a:p>
          <a:p>
            <a:pPr marL="19050">
              <a:lnSpc>
                <a:spcPts val="2620"/>
              </a:lnSpc>
              <a:spcBef>
                <a:spcPts val="480"/>
              </a:spcBef>
            </a:pPr>
            <a:r>
              <a:rPr sz="2200" spc="-60" dirty="0">
                <a:latin typeface="Cambria"/>
                <a:cs typeface="Cambria"/>
              </a:rPr>
              <a:t>For</a:t>
            </a:r>
            <a:r>
              <a:rPr sz="2200" spc="-45" dirty="0"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local</a:t>
            </a:r>
            <a:r>
              <a:rPr sz="2200" spc="-85" dirty="0">
                <a:latin typeface="Cambria"/>
                <a:cs typeface="Cambria"/>
              </a:rPr>
              <a:t> </a:t>
            </a:r>
            <a:r>
              <a:rPr sz="2200" spc="-45" dirty="0">
                <a:latin typeface="Cambria"/>
                <a:cs typeface="Cambria"/>
              </a:rPr>
              <a:t>market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10" dirty="0">
                <a:solidFill>
                  <a:srgbClr val="071803"/>
                </a:solidFill>
                <a:latin typeface="Cambria"/>
                <a:cs typeface="Cambria"/>
              </a:rPr>
              <a:t>it</a:t>
            </a:r>
            <a:r>
              <a:rPr sz="2200" dirty="0">
                <a:solidFill>
                  <a:srgbClr val="071803"/>
                </a:solidFill>
                <a:latin typeface="Cambria"/>
                <a:cs typeface="Cambria"/>
              </a:rPr>
              <a:t> </a:t>
            </a:r>
            <a:r>
              <a:rPr sz="2200" spc="-65" dirty="0">
                <a:latin typeface="Cambria"/>
                <a:cs typeface="Cambria"/>
              </a:rPr>
              <a:t>is</a:t>
            </a:r>
            <a:r>
              <a:rPr sz="2200" spc="-140" dirty="0">
                <a:latin typeface="Cambria"/>
                <a:cs typeface="Cambria"/>
              </a:rPr>
              <a:t> </a:t>
            </a:r>
            <a:r>
              <a:rPr sz="2200" spc="-45" dirty="0">
                <a:latin typeface="Cambria"/>
                <a:cs typeface="Cambria"/>
              </a:rPr>
              <a:t>advisable</a:t>
            </a:r>
            <a:r>
              <a:rPr sz="2200" spc="-5" dirty="0">
                <a:latin typeface="Cambria"/>
                <a:cs typeface="Cambria"/>
              </a:rPr>
              <a:t> </a:t>
            </a:r>
            <a:r>
              <a:rPr sz="2200" spc="-55" dirty="0">
                <a:solidFill>
                  <a:srgbClr val="001800"/>
                </a:solidFill>
                <a:latin typeface="Cambria"/>
                <a:cs typeface="Cambria"/>
              </a:rPr>
              <a:t>to</a:t>
            </a:r>
            <a:r>
              <a:rPr sz="2200" spc="-70" dirty="0">
                <a:solidFill>
                  <a:srgbClr val="001800"/>
                </a:solidFill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sent</a:t>
            </a:r>
            <a:r>
              <a:rPr sz="2200" spc="5" dirty="0">
                <a:latin typeface="Cambria"/>
                <a:cs typeface="Cambria"/>
              </a:rPr>
              <a:t> </a:t>
            </a:r>
            <a:r>
              <a:rPr sz="2200" spc="-40" dirty="0">
                <a:latin typeface="Cambria"/>
                <a:cs typeface="Cambria"/>
              </a:rPr>
              <a:t>the</a:t>
            </a:r>
            <a:r>
              <a:rPr sz="2200" spc="-80" dirty="0">
                <a:latin typeface="Cambria"/>
                <a:cs typeface="Cambria"/>
              </a:rPr>
              <a:t> </a:t>
            </a:r>
            <a:r>
              <a:rPr sz="2200" spc="-35" dirty="0">
                <a:latin typeface="Cambria"/>
                <a:cs typeface="Cambria"/>
              </a:rPr>
              <a:t>flower</a:t>
            </a:r>
            <a:r>
              <a:rPr sz="2200" spc="-25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in</a:t>
            </a:r>
            <a:r>
              <a:rPr sz="2200" spc="-10" dirty="0">
                <a:latin typeface="Cambria"/>
                <a:cs typeface="Cambria"/>
              </a:rPr>
              <a:t> </a:t>
            </a:r>
            <a:r>
              <a:rPr sz="2200" spc="-25" dirty="0">
                <a:latin typeface="Cambria"/>
                <a:cs typeface="Cambria"/>
              </a:rPr>
              <a:t>the</a:t>
            </a:r>
            <a:endParaRPr sz="2200">
              <a:latin typeface="Cambria"/>
              <a:cs typeface="Cambria"/>
            </a:endParaRPr>
          </a:p>
          <a:p>
            <a:pPr marL="29845">
              <a:lnSpc>
                <a:spcPts val="2500"/>
              </a:lnSpc>
            </a:pPr>
            <a:r>
              <a:rPr sz="2100" spc="-25" dirty="0">
                <a:latin typeface="Cambria"/>
                <a:cs typeface="Cambria"/>
              </a:rPr>
              <a:t>bucl‹et</a:t>
            </a:r>
            <a:r>
              <a:rPr sz="2100" spc="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E0E0E"/>
                </a:solidFill>
                <a:latin typeface="Cambria"/>
                <a:cs typeface="Cambria"/>
              </a:rPr>
              <a:t>of</a:t>
            </a:r>
            <a:r>
              <a:rPr sz="2100" spc="-15" dirty="0">
                <a:solidFill>
                  <a:srgbClr val="0E0E0E"/>
                </a:solidFill>
                <a:latin typeface="Cambria"/>
                <a:cs typeface="Cambria"/>
              </a:rPr>
              <a:t> </a:t>
            </a:r>
            <a:r>
              <a:rPr sz="2100" spc="-35" dirty="0">
                <a:latin typeface="Cambria"/>
                <a:cs typeface="Cambria"/>
              </a:rPr>
              <a:t>water</a:t>
            </a:r>
            <a:r>
              <a:rPr sz="2100" spc="25" dirty="0"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itself.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51700" cy="1270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4519083" y="178011"/>
            <a:ext cx="3052445" cy="0"/>
          </a:xfrm>
          <a:custGeom>
            <a:avLst/>
            <a:gdLst/>
            <a:ahLst/>
            <a:cxnLst/>
            <a:rect l="l" t="t" r="r" b="b"/>
            <a:pathLst>
              <a:path w="3052445">
                <a:moveTo>
                  <a:pt x="0" y="0"/>
                </a:moveTo>
                <a:lnTo>
                  <a:pt x="3052232" y="0"/>
                </a:lnTo>
              </a:path>
            </a:pathLst>
          </a:custGeom>
          <a:ln w="3175">
            <a:solidFill>
              <a:srgbClr val="4B87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0793" y="579437"/>
            <a:ext cx="7066915" cy="349377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93040" marR="10795" indent="8255" algn="just">
              <a:lnSpc>
                <a:spcPct val="99600"/>
              </a:lnSpc>
              <a:spcBef>
                <a:spcPts val="145"/>
              </a:spcBef>
            </a:pPr>
            <a:r>
              <a:rPr sz="2150" dirty="0">
                <a:latin typeface="Cambria"/>
                <a:cs typeface="Cambria"/>
              </a:rPr>
              <a:t>However</a:t>
            </a:r>
            <a:r>
              <a:rPr sz="2150" spc="500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1D1D1D"/>
                </a:solidFill>
                <a:latin typeface="Cambria"/>
                <a:cs typeface="Cambria"/>
              </a:rPr>
              <a:t>for</a:t>
            </a:r>
            <a:r>
              <a:rPr sz="2150" spc="31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30F1A"/>
                </a:solidFill>
                <a:latin typeface="Cambria"/>
                <a:cs typeface="Cambria"/>
              </a:rPr>
              <a:t>distant</a:t>
            </a:r>
            <a:r>
              <a:rPr sz="2150" spc="505" dirty="0">
                <a:solidFill>
                  <a:srgbClr val="030F1A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0051A"/>
                </a:solidFill>
                <a:latin typeface="Cambria"/>
                <a:cs typeface="Cambria"/>
              </a:rPr>
              <a:t>market</a:t>
            </a:r>
            <a:r>
              <a:rPr sz="2150" spc="35" dirty="0">
                <a:solidFill>
                  <a:srgbClr val="00051A"/>
                </a:solidFill>
                <a:latin typeface="Cambria"/>
                <a:cs typeface="Cambria"/>
              </a:rPr>
              <a:t>  </a:t>
            </a:r>
            <a:r>
              <a:rPr sz="2150" dirty="0">
                <a:solidFill>
                  <a:srgbClr val="071C2D"/>
                </a:solidFill>
                <a:latin typeface="Cambria"/>
                <a:cs typeface="Cambria"/>
              </a:rPr>
              <a:t>these</a:t>
            </a:r>
            <a:r>
              <a:rPr sz="2150" spc="415" dirty="0">
                <a:solidFill>
                  <a:srgbClr val="071C2D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11118"/>
                </a:solidFill>
                <a:latin typeface="Cambria"/>
                <a:cs typeface="Cambria"/>
              </a:rPr>
              <a:t>are</a:t>
            </a:r>
            <a:r>
              <a:rPr sz="2150" spc="395" dirty="0">
                <a:solidFill>
                  <a:srgbClr val="011118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50505"/>
                </a:solidFill>
                <a:latin typeface="Cambria"/>
                <a:cs typeface="Cambria"/>
              </a:rPr>
              <a:t>packed</a:t>
            </a:r>
            <a:r>
              <a:rPr sz="2150" spc="51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gently</a:t>
            </a:r>
            <a:r>
              <a:rPr sz="2150" spc="470" dirty="0">
                <a:latin typeface="Cambria"/>
                <a:cs typeface="Cambria"/>
              </a:rPr>
              <a:t> </a:t>
            </a:r>
            <a:r>
              <a:rPr sz="2150" spc="-25" dirty="0">
                <a:solidFill>
                  <a:srgbClr val="070707"/>
                </a:solidFill>
                <a:latin typeface="Cambria"/>
                <a:cs typeface="Cambria"/>
              </a:rPr>
              <a:t>in </a:t>
            </a:r>
            <a:r>
              <a:rPr sz="2100" dirty="0">
                <a:latin typeface="Cambria"/>
                <a:cs typeface="Cambria"/>
              </a:rPr>
              <a:t>some</a:t>
            </a:r>
            <a:r>
              <a:rPr sz="2100" spc="35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suitable</a:t>
            </a:r>
            <a:r>
              <a:rPr sz="2100" spc="39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A18"/>
                </a:solidFill>
                <a:latin typeface="Cambria"/>
                <a:cs typeface="Cambria"/>
              </a:rPr>
              <a:t>card</a:t>
            </a:r>
            <a:r>
              <a:rPr sz="2100" spc="415" dirty="0">
                <a:solidFill>
                  <a:srgbClr val="000A1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81818"/>
                </a:solidFill>
                <a:latin typeface="Cambria"/>
                <a:cs typeface="Cambria"/>
              </a:rPr>
              <a:t>board</a:t>
            </a:r>
            <a:r>
              <a:rPr sz="2100" spc="459" dirty="0">
                <a:solidFill>
                  <a:srgbClr val="181818"/>
                </a:solidFill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000316"/>
                </a:solidFill>
                <a:latin typeface="Cambria"/>
                <a:cs typeface="Cambria"/>
              </a:rPr>
              <a:t>boxes</a:t>
            </a:r>
            <a:r>
              <a:rPr sz="2100" spc="320" dirty="0">
                <a:solidFill>
                  <a:srgbClr val="000316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81C"/>
                </a:solidFill>
                <a:latin typeface="Cambria"/>
                <a:cs typeface="Cambria"/>
              </a:rPr>
              <a:t>wrapping</a:t>
            </a:r>
            <a:r>
              <a:rPr sz="2100" spc="30" dirty="0">
                <a:solidFill>
                  <a:srgbClr val="00081C"/>
                </a:solidFill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with</a:t>
            </a:r>
            <a:r>
              <a:rPr sz="2100" spc="39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a</a:t>
            </a:r>
            <a:r>
              <a:rPr sz="2100" spc="365" dirty="0">
                <a:latin typeface="Cambria"/>
                <a:cs typeface="Cambria"/>
              </a:rPr>
              <a:t>  </a:t>
            </a:r>
            <a:r>
              <a:rPr sz="2100" spc="-10" dirty="0">
                <a:latin typeface="Cambria"/>
                <a:cs typeface="Cambria"/>
              </a:rPr>
              <a:t>loose </a:t>
            </a:r>
            <a:r>
              <a:rPr sz="2150" dirty="0">
                <a:latin typeface="Cambria"/>
                <a:cs typeface="Cambria"/>
              </a:rPr>
              <a:t>papers.</a:t>
            </a:r>
            <a:r>
              <a:rPr sz="2150" spc="285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It</a:t>
            </a:r>
            <a:r>
              <a:rPr sz="2150" spc="114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31626"/>
                </a:solidFill>
                <a:latin typeface="Cambria"/>
                <a:cs typeface="Cambria"/>
              </a:rPr>
              <a:t>is</a:t>
            </a:r>
            <a:r>
              <a:rPr sz="2150" spc="105" dirty="0">
                <a:solidFill>
                  <a:srgbClr val="031626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00711"/>
                </a:solidFill>
                <a:latin typeface="Cambria"/>
                <a:cs typeface="Cambria"/>
              </a:rPr>
              <a:t>advisable</a:t>
            </a:r>
            <a:r>
              <a:rPr sz="2150" spc="175" dirty="0">
                <a:solidFill>
                  <a:srgbClr val="000711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00513"/>
                </a:solidFill>
                <a:latin typeface="Cambria"/>
                <a:cs typeface="Cambria"/>
              </a:rPr>
              <a:t>to</a:t>
            </a:r>
            <a:r>
              <a:rPr sz="2150" spc="20" dirty="0">
                <a:solidFill>
                  <a:srgbClr val="000513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81F3A"/>
                </a:solidFill>
                <a:latin typeface="Cambria"/>
                <a:cs typeface="Cambria"/>
              </a:rPr>
              <a:t>provide</a:t>
            </a:r>
            <a:r>
              <a:rPr sz="2150" spc="125" dirty="0">
                <a:solidFill>
                  <a:srgbClr val="081F3A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496779"/>
                </a:solidFill>
                <a:latin typeface="Cambria"/>
                <a:cs typeface="Cambria"/>
              </a:rPr>
              <a:t>some</a:t>
            </a:r>
            <a:r>
              <a:rPr sz="2150" spc="70" dirty="0">
                <a:solidFill>
                  <a:srgbClr val="496779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C2333"/>
                </a:solidFill>
                <a:latin typeface="Cambria"/>
                <a:cs typeface="Cambria"/>
              </a:rPr>
              <a:t>cotton</a:t>
            </a:r>
            <a:r>
              <a:rPr sz="2150" spc="215" dirty="0">
                <a:solidFill>
                  <a:srgbClr val="0C2333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ball</a:t>
            </a:r>
            <a:r>
              <a:rPr sz="2150" spc="200" dirty="0">
                <a:latin typeface="Cambria"/>
                <a:cs typeface="Cambria"/>
              </a:rPr>
              <a:t> </a:t>
            </a:r>
            <a:r>
              <a:rPr sz="2150" spc="-10" dirty="0">
                <a:latin typeface="Cambria"/>
                <a:cs typeface="Cambria"/>
              </a:rPr>
              <a:t>soaked </a:t>
            </a:r>
            <a:r>
              <a:rPr sz="2100" dirty="0">
                <a:latin typeface="Cambria"/>
                <a:cs typeface="Cambria"/>
              </a:rPr>
              <a:t>in</a:t>
            </a:r>
            <a:r>
              <a:rPr sz="2100" spc="-60" dirty="0">
                <a:latin typeface="Cambria"/>
                <a:cs typeface="Cambria"/>
              </a:rPr>
              <a:t> </a:t>
            </a:r>
            <a:r>
              <a:rPr sz="2100" spc="-30" dirty="0">
                <a:latin typeface="Cambria"/>
                <a:cs typeface="Cambria"/>
              </a:rPr>
              <a:t>water</a:t>
            </a:r>
            <a:r>
              <a:rPr sz="2100" spc="-1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697B87"/>
                </a:solidFill>
                <a:latin typeface="Cambria"/>
                <a:cs typeface="Cambria"/>
              </a:rPr>
              <a:t>at</a:t>
            </a:r>
            <a:r>
              <a:rPr sz="2100" spc="135" dirty="0">
                <a:solidFill>
                  <a:srgbClr val="697B87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A16"/>
                </a:solidFill>
                <a:latin typeface="Cambria"/>
                <a:cs typeface="Cambria"/>
              </a:rPr>
              <a:t>the</a:t>
            </a:r>
            <a:r>
              <a:rPr sz="2100" spc="60" dirty="0">
                <a:solidFill>
                  <a:srgbClr val="000A16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base</a:t>
            </a:r>
            <a:r>
              <a:rPr sz="2100" spc="2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11128"/>
                </a:solidFill>
                <a:latin typeface="Cambria"/>
                <a:cs typeface="Cambria"/>
              </a:rPr>
              <a:t>of</a:t>
            </a:r>
            <a:r>
              <a:rPr sz="2100" spc="45" dirty="0">
                <a:solidFill>
                  <a:srgbClr val="011128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11628"/>
                </a:solidFill>
                <a:latin typeface="Cambria"/>
                <a:cs typeface="Cambria"/>
              </a:rPr>
              <a:t>the</a:t>
            </a:r>
            <a:r>
              <a:rPr sz="2100" spc="-10" dirty="0">
                <a:solidFill>
                  <a:srgbClr val="011628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284960"/>
                </a:solidFill>
                <a:latin typeface="Cambria"/>
                <a:cs typeface="Cambria"/>
              </a:rPr>
              <a:t>spikes.</a:t>
            </a:r>
            <a:endParaRPr sz="210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580"/>
              </a:spcBef>
            </a:pPr>
            <a:r>
              <a:rPr sz="2300" dirty="0">
                <a:latin typeface="Cambria"/>
                <a:cs typeface="Cambria"/>
              </a:rPr>
              <a:t>Yield</a:t>
            </a:r>
            <a:r>
              <a:rPr sz="2300" spc="45" dirty="0">
                <a:latin typeface="Cambria"/>
                <a:cs typeface="Cambria"/>
              </a:rPr>
              <a:t> </a:t>
            </a:r>
            <a:r>
              <a:rPr sz="2300" spc="100" dirty="0">
                <a:latin typeface="Cambria"/>
                <a:cs typeface="Cambria"/>
              </a:rPr>
              <a:t>of</a:t>
            </a:r>
            <a:r>
              <a:rPr sz="2300" spc="30" dirty="0">
                <a:latin typeface="Cambria"/>
                <a:cs typeface="Cambria"/>
              </a:rPr>
              <a:t> </a:t>
            </a:r>
            <a:r>
              <a:rPr sz="2300" spc="-10" dirty="0">
                <a:solidFill>
                  <a:srgbClr val="050505"/>
                </a:solidFill>
                <a:latin typeface="Cambria"/>
                <a:cs typeface="Cambria"/>
              </a:rPr>
              <a:t>flowers:</a:t>
            </a:r>
            <a:endParaRPr sz="2300">
              <a:latin typeface="Cambria"/>
              <a:cs typeface="Cambria"/>
            </a:endParaRPr>
          </a:p>
          <a:p>
            <a:pPr marL="191135" marR="5080" indent="5715" algn="just">
              <a:lnSpc>
                <a:spcPct val="99800"/>
              </a:lnSpc>
              <a:spcBef>
                <a:spcPts val="545"/>
              </a:spcBef>
            </a:pPr>
            <a:r>
              <a:rPr sz="2100" dirty="0">
                <a:latin typeface="Cambria"/>
                <a:cs typeface="Cambria"/>
              </a:rPr>
              <a:t>The</a:t>
            </a:r>
            <a:r>
              <a:rPr sz="2100" spc="20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flower</a:t>
            </a:r>
            <a:r>
              <a:rPr sz="2100" spc="18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A465B"/>
                </a:solidFill>
                <a:latin typeface="Cambria"/>
                <a:cs typeface="Cambria"/>
              </a:rPr>
              <a:t>spike</a:t>
            </a:r>
            <a:r>
              <a:rPr sz="2100" spc="80" dirty="0">
                <a:solidFill>
                  <a:srgbClr val="2A465B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521"/>
                </a:solidFill>
                <a:latin typeface="Cambria"/>
                <a:cs typeface="Cambria"/>
              </a:rPr>
              <a:t>yield</a:t>
            </a:r>
            <a:r>
              <a:rPr sz="2100" spc="114" dirty="0">
                <a:solidFill>
                  <a:srgbClr val="000521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31A"/>
                </a:solidFill>
                <a:latin typeface="Cambria"/>
                <a:cs typeface="Cambria"/>
              </a:rPr>
              <a:t>in</a:t>
            </a:r>
            <a:r>
              <a:rPr sz="2100" spc="245" dirty="0">
                <a:solidFill>
                  <a:srgbClr val="00031A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C23"/>
                </a:solidFill>
                <a:latin typeface="Cambria"/>
                <a:cs typeface="Cambria"/>
              </a:rPr>
              <a:t>gladiolus</a:t>
            </a:r>
            <a:r>
              <a:rPr sz="2100" spc="140" dirty="0">
                <a:solidFill>
                  <a:srgbClr val="000C23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71A"/>
                </a:solidFill>
                <a:latin typeface="Cambria"/>
                <a:cs typeface="Cambria"/>
              </a:rPr>
              <a:t>is</a:t>
            </a:r>
            <a:r>
              <a:rPr sz="2100" spc="105" dirty="0">
                <a:solidFill>
                  <a:srgbClr val="00071A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F28"/>
                </a:solidFill>
                <a:latin typeface="Cambria"/>
                <a:cs typeface="Cambria"/>
              </a:rPr>
              <a:t>very</a:t>
            </a:r>
            <a:r>
              <a:rPr sz="2100" spc="110" dirty="0">
                <a:solidFill>
                  <a:srgbClr val="000F28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according</a:t>
            </a:r>
            <a:r>
              <a:rPr sz="2100" spc="27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to</a:t>
            </a:r>
            <a:r>
              <a:rPr sz="2100" spc="7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the </a:t>
            </a:r>
            <a:r>
              <a:rPr sz="2200" dirty="0">
                <a:latin typeface="Cambria"/>
                <a:cs typeface="Cambria"/>
              </a:rPr>
              <a:t>cultivar,</a:t>
            </a:r>
            <a:r>
              <a:rPr sz="2200" spc="45" dirty="0">
                <a:latin typeface="Cambria"/>
                <a:cs typeface="Cambria"/>
              </a:rPr>
              <a:t>  </a:t>
            </a:r>
            <a:r>
              <a:rPr sz="2200" dirty="0">
                <a:latin typeface="Cambria"/>
                <a:cs typeface="Cambria"/>
              </a:rPr>
              <a:t>corm</a:t>
            </a:r>
            <a:r>
              <a:rPr sz="2200" spc="480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69859A"/>
                </a:solidFill>
                <a:latin typeface="Cambria"/>
                <a:cs typeface="Cambria"/>
              </a:rPr>
              <a:t>size</a:t>
            </a:r>
            <a:r>
              <a:rPr sz="2200" spc="465" dirty="0">
                <a:solidFill>
                  <a:srgbClr val="69859A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2341"/>
                </a:solidFill>
                <a:latin typeface="Cambria"/>
                <a:cs typeface="Cambria"/>
              </a:rPr>
              <a:t>,</a:t>
            </a:r>
            <a:r>
              <a:rPr sz="2200" spc="425" dirty="0">
                <a:solidFill>
                  <a:srgbClr val="002341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31126"/>
                </a:solidFill>
                <a:latin typeface="Cambria"/>
                <a:cs typeface="Cambria"/>
              </a:rPr>
              <a:t>planting</a:t>
            </a:r>
            <a:r>
              <a:rPr sz="2200" spc="465" dirty="0">
                <a:solidFill>
                  <a:srgbClr val="031126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0031A"/>
                </a:solidFill>
                <a:latin typeface="Cambria"/>
                <a:cs typeface="Cambria"/>
              </a:rPr>
              <a:t>density</a:t>
            </a:r>
            <a:r>
              <a:rPr sz="2200" spc="440" dirty="0">
                <a:solidFill>
                  <a:srgbClr val="00031A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51C2A"/>
                </a:solidFill>
                <a:latin typeface="Cambria"/>
                <a:cs typeface="Cambria"/>
              </a:rPr>
              <a:t>and</a:t>
            </a:r>
            <a:r>
              <a:rPr sz="2200" spc="40" dirty="0">
                <a:solidFill>
                  <a:srgbClr val="051C2A"/>
                </a:solidFill>
                <a:latin typeface="Cambria"/>
                <a:cs typeface="Cambria"/>
              </a:rPr>
              <a:t>  </a:t>
            </a:r>
            <a:r>
              <a:rPr sz="2200" spc="-10" dirty="0">
                <a:latin typeface="Cambria"/>
                <a:cs typeface="Cambria"/>
              </a:rPr>
              <a:t>management </a:t>
            </a:r>
            <a:r>
              <a:rPr sz="2050" dirty="0">
                <a:latin typeface="Cambria"/>
                <a:cs typeface="Cambria"/>
              </a:rPr>
              <a:t>practices</a:t>
            </a:r>
            <a:r>
              <a:rPr sz="2050" spc="90" dirty="0">
                <a:latin typeface="Cambria"/>
                <a:cs typeface="Cambria"/>
              </a:rPr>
              <a:t> </a:t>
            </a:r>
            <a:r>
              <a:rPr sz="2050" spc="35" dirty="0">
                <a:solidFill>
                  <a:srgbClr val="161616"/>
                </a:solidFill>
                <a:latin typeface="Cambria"/>
                <a:cs typeface="Cambria"/>
              </a:rPr>
              <a:t>etc.</a:t>
            </a:r>
            <a:endParaRPr sz="2050">
              <a:latin typeface="Cambria"/>
              <a:cs typeface="Cambria"/>
            </a:endParaRPr>
          </a:p>
          <a:p>
            <a:pPr marL="191770" algn="just">
              <a:lnSpc>
                <a:spcPts val="2620"/>
              </a:lnSpc>
              <a:spcBef>
                <a:spcPts val="490"/>
              </a:spcBef>
            </a:pPr>
            <a:r>
              <a:rPr sz="2200" dirty="0">
                <a:latin typeface="Cambria"/>
                <a:cs typeface="Cambria"/>
              </a:rPr>
              <a:t>Approximate</a:t>
            </a:r>
            <a:r>
              <a:rPr sz="2200" spc="280" dirty="0">
                <a:latin typeface="Cambria"/>
                <a:cs typeface="Cambria"/>
              </a:rPr>
              <a:t>   </a:t>
            </a:r>
            <a:r>
              <a:rPr sz="2200" dirty="0">
                <a:solidFill>
                  <a:srgbClr val="000C21"/>
                </a:solidFill>
                <a:latin typeface="Cambria"/>
                <a:cs typeface="Cambria"/>
              </a:rPr>
              <a:t>yield</a:t>
            </a:r>
            <a:r>
              <a:rPr sz="2200" spc="45" dirty="0">
                <a:solidFill>
                  <a:srgbClr val="000C21"/>
                </a:solidFill>
                <a:latin typeface="Cambria"/>
                <a:cs typeface="Cambria"/>
              </a:rPr>
              <a:t>  </a:t>
            </a:r>
            <a:r>
              <a:rPr sz="2200" spc="50" dirty="0">
                <a:solidFill>
                  <a:srgbClr val="00081C"/>
                </a:solidFill>
                <a:latin typeface="Cambria"/>
                <a:cs typeface="Cambria"/>
              </a:rPr>
              <a:t>of</a:t>
            </a:r>
            <a:r>
              <a:rPr sz="2200" spc="75" dirty="0">
                <a:solidFill>
                  <a:srgbClr val="00081C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000F24"/>
                </a:solidFill>
                <a:latin typeface="Cambria"/>
                <a:cs typeface="Cambria"/>
              </a:rPr>
              <a:t>flower</a:t>
            </a:r>
            <a:r>
              <a:rPr sz="2200" spc="40" dirty="0">
                <a:solidFill>
                  <a:srgbClr val="000F24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597C90"/>
                </a:solidFill>
                <a:latin typeface="Cambria"/>
                <a:cs typeface="Cambria"/>
              </a:rPr>
              <a:t>spike</a:t>
            </a:r>
            <a:r>
              <a:rPr sz="2200" spc="75" dirty="0">
                <a:solidFill>
                  <a:srgbClr val="597C90"/>
                </a:solidFill>
                <a:latin typeface="Cambria"/>
                <a:cs typeface="Cambria"/>
              </a:rPr>
              <a:t>  </a:t>
            </a:r>
            <a:r>
              <a:rPr sz="2200" dirty="0">
                <a:solidFill>
                  <a:srgbClr val="000816"/>
                </a:solidFill>
                <a:latin typeface="Cambria"/>
                <a:cs typeface="Cambria"/>
              </a:rPr>
              <a:t>would</a:t>
            </a:r>
            <a:r>
              <a:rPr sz="2200" spc="130" dirty="0">
                <a:solidFill>
                  <a:srgbClr val="000816"/>
                </a:solidFill>
                <a:latin typeface="Cambria"/>
                <a:cs typeface="Cambria"/>
              </a:rPr>
              <a:t>  </a:t>
            </a:r>
            <a:r>
              <a:rPr sz="2200" dirty="0">
                <a:latin typeface="Cambria"/>
                <a:cs typeface="Cambria"/>
              </a:rPr>
              <a:t>be</a:t>
            </a:r>
            <a:r>
              <a:rPr sz="2200" spc="545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around</a:t>
            </a:r>
            <a:endParaRPr sz="2200">
              <a:latin typeface="Cambria"/>
              <a:cs typeface="Cambria"/>
            </a:endParaRPr>
          </a:p>
          <a:p>
            <a:pPr marL="194945" algn="just">
              <a:lnSpc>
                <a:spcPts val="2500"/>
              </a:lnSpc>
            </a:pPr>
            <a:r>
              <a:rPr sz="2100" dirty="0">
                <a:latin typeface="Cambria"/>
                <a:cs typeface="Cambria"/>
              </a:rPr>
              <a:t>z,oo,ooo</a:t>
            </a:r>
            <a:r>
              <a:rPr sz="2100" spc="21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0511"/>
                </a:solidFill>
                <a:latin typeface="Cambria"/>
                <a:cs typeface="Cambria"/>
              </a:rPr>
              <a:t>per</a:t>
            </a:r>
            <a:r>
              <a:rPr sz="2100" spc="135" dirty="0">
                <a:solidFill>
                  <a:srgbClr val="000511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000816"/>
                </a:solidFill>
                <a:latin typeface="Cambria"/>
                <a:cs typeface="Cambria"/>
              </a:rPr>
              <a:t>hectare.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300" y="241300"/>
            <a:ext cx="7315200" cy="19050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2600" y="4152900"/>
            <a:ext cx="723900" cy="2667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6352" y="587904"/>
            <a:ext cx="2029460" cy="7143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500" spc="-120" dirty="0"/>
              <a:t>|Grading</a:t>
            </a:r>
            <a:endParaRPr sz="4500"/>
          </a:p>
        </p:txBody>
      </p:sp>
      <p:sp>
        <p:nvSpPr>
          <p:cNvPr id="5" name="object 5"/>
          <p:cNvSpPr txBox="1"/>
          <p:nvPr/>
        </p:nvSpPr>
        <p:spPr>
          <a:xfrm>
            <a:off x="453122" y="2160764"/>
            <a:ext cx="670560" cy="3663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00" spc="-95" dirty="0">
                <a:latin typeface="Cambria"/>
                <a:cs typeface="Cambria"/>
              </a:rPr>
              <a:t>Fancy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9643" y="2801937"/>
            <a:ext cx="1061085" cy="10026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4604">
              <a:lnSpc>
                <a:spcPct val="100000"/>
              </a:lnSpc>
              <a:spcBef>
                <a:spcPts val="135"/>
              </a:spcBef>
            </a:pPr>
            <a:r>
              <a:rPr sz="2150" spc="-10" dirty="0">
                <a:latin typeface="Cambria"/>
                <a:cs typeface="Cambria"/>
              </a:rPr>
              <a:t>Special</a:t>
            </a:r>
            <a:endParaRPr sz="21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500" spc="-200" dirty="0">
                <a:solidFill>
                  <a:srgbClr val="030303"/>
                </a:solidFill>
                <a:latin typeface="Cambria"/>
                <a:cs typeface="Cambria"/>
              </a:rPr>
              <a:t>Standard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7873" y="2229026"/>
            <a:ext cx="58991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solidFill>
                  <a:srgbClr val="080808"/>
                </a:solidFill>
                <a:latin typeface="Cambria"/>
                <a:cs typeface="Cambria"/>
              </a:rPr>
              <a:t>tO</a:t>
            </a:r>
            <a:r>
              <a:rPr sz="2700" baseline="-12345" dirty="0">
                <a:solidFill>
                  <a:srgbClr val="080808"/>
                </a:solidFill>
                <a:latin typeface="Cambria"/>
                <a:cs typeface="Cambria"/>
              </a:rPr>
              <a:t>7</a:t>
            </a:r>
            <a:r>
              <a:rPr sz="2700" spc="89" baseline="-12345" dirty="0">
                <a:solidFill>
                  <a:srgbClr val="080808"/>
                </a:solidFill>
                <a:latin typeface="Cambria"/>
                <a:cs typeface="Cambria"/>
              </a:rPr>
              <a:t> </a:t>
            </a:r>
            <a:r>
              <a:rPr sz="2700" spc="-75" baseline="-4629" dirty="0">
                <a:latin typeface="Cambria"/>
                <a:cs typeface="Cambria"/>
              </a:rPr>
              <a:t>*</a:t>
            </a:r>
            <a:endParaRPr sz="2700" baseline="-4629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49331" y="2154590"/>
            <a:ext cx="264795" cy="3740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250" spc="-330" dirty="0">
                <a:solidFill>
                  <a:srgbClr val="050505"/>
                </a:solidFill>
                <a:latin typeface="Consolas"/>
                <a:cs typeface="Consolas"/>
              </a:rPr>
              <a:t>i6</a:t>
            </a:r>
            <a:endParaRPr sz="2250">
              <a:latin typeface="Consolas"/>
              <a:cs typeface="Consola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3153" y="2845505"/>
            <a:ext cx="1722120" cy="157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85">
              <a:lnSpc>
                <a:spcPct val="100000"/>
              </a:lnSpc>
              <a:spcBef>
                <a:spcPts val="95"/>
              </a:spcBef>
              <a:tabLst>
                <a:tab pos="257810" algn="l"/>
              </a:tabLst>
            </a:pPr>
            <a:r>
              <a:rPr sz="2925" spc="-75" baseline="-8547" dirty="0">
                <a:solidFill>
                  <a:srgbClr val="131313"/>
                </a:solidFill>
                <a:latin typeface="Cambria"/>
                <a:cs typeface="Cambria"/>
              </a:rPr>
              <a:t>*</a:t>
            </a:r>
            <a:r>
              <a:rPr sz="2925" baseline="-8547" dirty="0">
                <a:solidFill>
                  <a:srgbClr val="131313"/>
                </a:solidFill>
                <a:latin typeface="Cambria"/>
                <a:cs typeface="Cambria"/>
              </a:rPr>
              <a:t>	</a:t>
            </a:r>
            <a:r>
              <a:rPr sz="2925" spc="142" baseline="-5698" dirty="0">
                <a:latin typeface="Cambria"/>
                <a:cs typeface="Cambria"/>
              </a:rPr>
              <a:t>9</a:t>
            </a:r>
            <a:r>
              <a:rPr sz="2925" spc="142" baseline="5698" dirty="0">
                <a:latin typeface="Cambria"/>
                <a:cs typeface="Cambria"/>
              </a:rPr>
              <a:t>6</a:t>
            </a:r>
            <a:r>
              <a:rPr sz="2925" spc="120" baseline="5698" dirty="0">
                <a:latin typeface="Cambria"/>
                <a:cs typeface="Cambria"/>
              </a:rPr>
              <a:t> </a:t>
            </a:r>
            <a:r>
              <a:rPr sz="1950" spc="65" dirty="0">
                <a:solidFill>
                  <a:srgbClr val="0F0F0F"/>
                </a:solidFill>
                <a:latin typeface="Cambria"/>
                <a:cs typeface="Cambria"/>
              </a:rPr>
              <a:t>to</a:t>
            </a:r>
            <a:r>
              <a:rPr sz="195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2925" spc="-112" baseline="4273" dirty="0">
                <a:latin typeface="Cambria"/>
                <a:cs typeface="Cambria"/>
              </a:rPr>
              <a:t>10</a:t>
            </a:r>
            <a:r>
              <a:rPr sz="2925" spc="-112" baseline="-7122" dirty="0">
                <a:latin typeface="Cambria"/>
                <a:cs typeface="Cambria"/>
              </a:rPr>
              <a:t>7</a:t>
            </a:r>
            <a:r>
              <a:rPr sz="2925" spc="-135" baseline="-7122" dirty="0">
                <a:latin typeface="Cambria"/>
                <a:cs typeface="Cambria"/>
              </a:rPr>
              <a:t> </a:t>
            </a:r>
            <a:r>
              <a:rPr sz="1950" spc="-25" dirty="0">
                <a:latin typeface="Cambria"/>
                <a:cs typeface="Cambria"/>
              </a:rPr>
              <a:t>Cfn</a:t>
            </a:r>
            <a:endParaRPr sz="195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1950">
              <a:latin typeface="Cambria"/>
              <a:cs typeface="Cambria"/>
            </a:endParaRPr>
          </a:p>
          <a:p>
            <a:pPr marL="38100">
              <a:lnSpc>
                <a:spcPct val="100000"/>
              </a:lnSpc>
            </a:pPr>
            <a:r>
              <a:rPr sz="2100" spc="80" dirty="0">
                <a:solidFill>
                  <a:srgbClr val="0F0F0F"/>
                </a:solidFill>
                <a:latin typeface="Cambria"/>
                <a:cs typeface="Cambria"/>
              </a:rPr>
              <a:t>&gt;</a:t>
            </a:r>
            <a:r>
              <a:rPr sz="210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2100" spc="-229" dirty="0">
                <a:solidFill>
                  <a:srgbClr val="161616"/>
                </a:solidFill>
                <a:latin typeface="Cambria"/>
                <a:cs typeface="Cambria"/>
              </a:rPr>
              <a:t>81</a:t>
            </a:r>
            <a:r>
              <a:rPr sz="2100" spc="30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2100" spc="-105" dirty="0">
                <a:solidFill>
                  <a:srgbClr val="151515"/>
                </a:solidFill>
                <a:latin typeface="Cambria"/>
                <a:cs typeface="Cambria"/>
              </a:rPr>
              <a:t>tO</a:t>
            </a:r>
            <a:r>
              <a:rPr sz="2100" spc="-30" dirty="0">
                <a:solidFill>
                  <a:srgbClr val="151515"/>
                </a:solidFill>
                <a:latin typeface="Cambria"/>
                <a:cs typeface="Cambria"/>
              </a:rPr>
              <a:t> </a:t>
            </a:r>
            <a:r>
              <a:rPr sz="3150" baseline="-5291" dirty="0">
                <a:solidFill>
                  <a:srgbClr val="030303"/>
                </a:solidFill>
                <a:latin typeface="Cambria"/>
                <a:cs typeface="Cambria"/>
              </a:rPr>
              <a:t>9</a:t>
            </a:r>
            <a:r>
              <a:rPr sz="3150" baseline="5291" dirty="0">
                <a:solidFill>
                  <a:srgbClr val="030303"/>
                </a:solidFill>
                <a:latin typeface="Cambria"/>
                <a:cs typeface="Cambria"/>
              </a:rPr>
              <a:t>6</a:t>
            </a:r>
            <a:r>
              <a:rPr sz="3150" spc="-22" baseline="5291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cm</a:t>
            </a:r>
            <a:endParaRPr sz="2100">
              <a:latin typeface="Cambria"/>
              <a:cs typeface="Cambria"/>
            </a:endParaRPr>
          </a:p>
          <a:p>
            <a:pPr marL="100965">
              <a:lnSpc>
                <a:spcPct val="100000"/>
              </a:lnSpc>
              <a:spcBef>
                <a:spcPts val="2330"/>
              </a:spcBef>
            </a:pPr>
            <a:r>
              <a:rPr sz="2150" dirty="0">
                <a:solidFill>
                  <a:srgbClr val="1F1F1F"/>
                </a:solidFill>
                <a:latin typeface="Cambria"/>
                <a:cs typeface="Cambria"/>
              </a:rPr>
              <a:t>&lt;</a:t>
            </a:r>
            <a:r>
              <a:rPr sz="2150" spc="7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8i</a:t>
            </a:r>
            <a:r>
              <a:rPr sz="2150" spc="5" dirty="0">
                <a:latin typeface="Cambria"/>
                <a:cs typeface="Cambria"/>
              </a:rPr>
              <a:t> </a:t>
            </a:r>
            <a:r>
              <a:rPr sz="2150" spc="-25" dirty="0">
                <a:latin typeface="Cambria"/>
                <a:cs typeface="Cambria"/>
              </a:rPr>
              <a:t>cm</a:t>
            </a:r>
            <a:endParaRPr sz="215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66102" y="2845505"/>
            <a:ext cx="213360" cy="321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25" dirty="0">
                <a:latin typeface="Cambria"/>
                <a:cs typeface="Cambria"/>
              </a:rPr>
              <a:t>lȘ</a:t>
            </a:r>
            <a:endParaRPr sz="195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62690" y="3443111"/>
            <a:ext cx="227329" cy="3517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100" spc="-25" dirty="0">
                <a:latin typeface="Cambria"/>
                <a:cs typeface="Cambria"/>
              </a:rPr>
              <a:t>iз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54816" y="4127500"/>
            <a:ext cx="26606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50" spc="-25" dirty="0">
                <a:latin typeface="Calibri"/>
                <a:cs typeface="Calibri"/>
              </a:rPr>
              <a:t>10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3152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457200"/>
            <a:ext cx="7772400" cy="8001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2898" y="1234369"/>
            <a:ext cx="6941820" cy="72644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 indent="76200">
              <a:lnSpc>
                <a:spcPts val="2600"/>
              </a:lnSpc>
              <a:spcBef>
                <a:spcPts val="450"/>
              </a:spcBef>
            </a:pPr>
            <a:r>
              <a:rPr sz="2400" spc="-100" dirty="0">
                <a:solidFill>
                  <a:srgbClr val="030303"/>
                </a:solidFill>
                <a:latin typeface="Times New Roman"/>
                <a:cs typeface="Times New Roman"/>
              </a:rPr>
              <a:t>Generally,</a:t>
            </a:r>
            <a:r>
              <a:rPr sz="2400" spc="-5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0" dirty="0">
                <a:latin typeface="Times New Roman"/>
                <a:cs typeface="Times New Roman"/>
              </a:rPr>
              <a:t> </a:t>
            </a:r>
            <a:r>
              <a:rPr sz="2400" spc="-80" dirty="0">
                <a:solidFill>
                  <a:srgbClr val="161616"/>
                </a:solidFill>
                <a:latin typeface="Times New Roman"/>
                <a:cs typeface="Times New Roman"/>
              </a:rPr>
              <a:t>corms</a:t>
            </a:r>
            <a:r>
              <a:rPr sz="2400" spc="-13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cormels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required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spc="-160" dirty="0">
                <a:solidFill>
                  <a:srgbClr val="212121"/>
                </a:solidFill>
                <a:latin typeface="Times New Roman"/>
                <a:cs typeface="Times New Roman"/>
              </a:rPr>
              <a:t>3o-</a:t>
            </a:r>
            <a:r>
              <a:rPr sz="2400" spc="-100" dirty="0">
                <a:solidFill>
                  <a:srgbClr val="212121"/>
                </a:solidFill>
                <a:latin typeface="Times New Roman"/>
                <a:cs typeface="Times New Roman"/>
              </a:rPr>
              <a:t>3$</a:t>
            </a:r>
            <a:r>
              <a:rPr sz="2400" spc="1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solidFill>
                  <a:srgbClr val="160000"/>
                </a:solidFill>
                <a:latin typeface="Times New Roman"/>
                <a:cs typeface="Times New Roman"/>
              </a:rPr>
              <a:t>more</a:t>
            </a:r>
            <a:r>
              <a:rPr sz="2400" spc="-150" dirty="0">
                <a:solidFill>
                  <a:srgbClr val="160000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solidFill>
                  <a:srgbClr val="262626"/>
                </a:solidFill>
                <a:latin typeface="Times New Roman"/>
                <a:cs typeface="Times New Roman"/>
              </a:rPr>
              <a:t>days </a:t>
            </a:r>
            <a:r>
              <a:rPr sz="2400" spc="-25" dirty="0">
                <a:latin typeface="Times New Roman"/>
                <a:cs typeface="Times New Roman"/>
              </a:rPr>
              <a:t>after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harvest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0C0C0C"/>
                </a:solidFill>
                <a:latin typeface="Times New Roman"/>
                <a:cs typeface="Times New Roman"/>
              </a:rPr>
              <a:t>to</a:t>
            </a:r>
            <a:r>
              <a:rPr sz="2400" spc="-11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2400" spc="-65" dirty="0">
                <a:solidFill>
                  <a:srgbClr val="212121"/>
                </a:solidFill>
                <a:latin typeface="Times New Roman"/>
                <a:cs typeface="Times New Roman"/>
              </a:rPr>
              <a:t>get</a:t>
            </a:r>
            <a:r>
              <a:rPr sz="2400" spc="-85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2400" spc="-50" dirty="0">
                <a:solidFill>
                  <a:srgbClr val="050505"/>
                </a:solidFill>
                <a:latin typeface="Times New Roman"/>
                <a:cs typeface="Times New Roman"/>
              </a:rPr>
              <a:t>properly</a:t>
            </a:r>
            <a:r>
              <a:rPr sz="2400" spc="-3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30303"/>
                </a:solidFill>
                <a:latin typeface="Times New Roman"/>
                <a:cs typeface="Times New Roman"/>
              </a:rPr>
              <a:t>matured.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1852" y="1982611"/>
            <a:ext cx="6944359" cy="28194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0955">
              <a:lnSpc>
                <a:spcPts val="2510"/>
              </a:lnSpc>
              <a:spcBef>
                <a:spcPts val="135"/>
              </a:spcBef>
            </a:pPr>
            <a:r>
              <a:rPr sz="2100" dirty="0">
                <a:solidFill>
                  <a:srgbClr val="0A0A0A"/>
                </a:solidFill>
                <a:latin typeface="Cambria"/>
                <a:cs typeface="Cambria"/>
              </a:rPr>
              <a:t>After</a:t>
            </a:r>
            <a:r>
              <a:rPr sz="2100" spc="30" dirty="0">
                <a:solidFill>
                  <a:srgbClr val="0A0A0A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harvesting</a:t>
            </a:r>
            <a:r>
              <a:rPr sz="2100" spc="150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30303"/>
                </a:solidFill>
                <a:latin typeface="Cambria"/>
                <a:cs typeface="Cambria"/>
              </a:rPr>
              <a:t>of</a:t>
            </a:r>
            <a:r>
              <a:rPr sz="2100" spc="135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the</a:t>
            </a:r>
            <a:r>
              <a:rPr sz="2100" spc="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1C1C1C"/>
                </a:solidFill>
                <a:latin typeface="Cambria"/>
                <a:cs typeface="Cambria"/>
              </a:rPr>
              <a:t>spikes</a:t>
            </a:r>
            <a:r>
              <a:rPr sz="2100" spc="75" dirty="0">
                <a:solidFill>
                  <a:srgbClr val="1C1C1C"/>
                </a:solidFill>
                <a:latin typeface="Cambria"/>
                <a:cs typeface="Cambria"/>
              </a:rPr>
              <a:t> </a:t>
            </a:r>
            <a:r>
              <a:rPr sz="2100" spc="-35" dirty="0">
                <a:latin typeface="Cambria"/>
                <a:cs typeface="Cambria"/>
              </a:rPr>
              <a:t>water</a:t>
            </a:r>
            <a:r>
              <a:rPr sz="2100" spc="-2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should</a:t>
            </a:r>
            <a:r>
              <a:rPr sz="2100" spc="12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be</a:t>
            </a:r>
            <a:r>
              <a:rPr sz="2100" spc="-5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withheld</a:t>
            </a:r>
            <a:r>
              <a:rPr sz="2100" spc="12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solidFill>
                  <a:srgbClr val="030303"/>
                </a:solidFill>
                <a:latin typeface="Cambria"/>
                <a:cs typeface="Cambria"/>
              </a:rPr>
              <a:t>and</a:t>
            </a:r>
            <a:endParaRPr sz="2100">
              <a:latin typeface="Cambria"/>
              <a:cs typeface="Cambria"/>
            </a:endParaRPr>
          </a:p>
          <a:p>
            <a:pPr marL="23495">
              <a:lnSpc>
                <a:spcPts val="2630"/>
              </a:lnSpc>
            </a:pPr>
            <a:r>
              <a:rPr sz="2200" spc="-40" dirty="0">
                <a:solidFill>
                  <a:srgbClr val="1F1F1F"/>
                </a:solidFill>
                <a:latin typeface="Cambria"/>
                <a:cs typeface="Cambria"/>
              </a:rPr>
              <a:t>allow</a:t>
            </a:r>
            <a:r>
              <a:rPr sz="2200" spc="-7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2200" spc="-35" dirty="0">
                <a:solidFill>
                  <a:srgbClr val="806064"/>
                </a:solidFill>
                <a:latin typeface="Cambria"/>
                <a:cs typeface="Cambria"/>
              </a:rPr>
              <a:t>the</a:t>
            </a:r>
            <a:r>
              <a:rPr sz="2200" spc="-90" dirty="0">
                <a:solidFill>
                  <a:srgbClr val="806064"/>
                </a:solidFill>
                <a:latin typeface="Cambria"/>
                <a:cs typeface="Cambria"/>
              </a:rPr>
              <a:t> </a:t>
            </a:r>
            <a:r>
              <a:rPr sz="2200" spc="-20" dirty="0">
                <a:latin typeface="Cambria"/>
                <a:cs typeface="Cambria"/>
              </a:rPr>
              <a:t>plants</a:t>
            </a:r>
            <a:r>
              <a:rPr sz="2200" spc="35" dirty="0">
                <a:latin typeface="Cambria"/>
                <a:cs typeface="Cambria"/>
              </a:rPr>
              <a:t> </a:t>
            </a:r>
            <a:r>
              <a:rPr sz="2200" spc="-50" dirty="0">
                <a:solidFill>
                  <a:srgbClr val="030303"/>
                </a:solidFill>
                <a:latin typeface="Cambria"/>
                <a:cs typeface="Cambria"/>
              </a:rPr>
              <a:t>to</a:t>
            </a:r>
            <a:r>
              <a:rPr sz="2200" spc="-7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200" spc="-40" dirty="0">
                <a:solidFill>
                  <a:srgbClr val="050505"/>
                </a:solidFill>
                <a:latin typeface="Cambria"/>
                <a:cs typeface="Cambria"/>
              </a:rPr>
              <a:t>remain</a:t>
            </a:r>
            <a:r>
              <a:rPr sz="2200" spc="2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in</a:t>
            </a:r>
            <a:r>
              <a:rPr sz="2200" spc="-70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180000"/>
                </a:solidFill>
                <a:latin typeface="Cambria"/>
                <a:cs typeface="Cambria"/>
              </a:rPr>
              <a:t>the</a:t>
            </a:r>
            <a:r>
              <a:rPr sz="2200" spc="-85" dirty="0">
                <a:solidFill>
                  <a:srgbClr val="180000"/>
                </a:solidFill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775657"/>
                </a:solidFill>
                <a:latin typeface="Cambria"/>
                <a:cs typeface="Cambria"/>
              </a:rPr>
              <a:t>field</a:t>
            </a:r>
            <a:r>
              <a:rPr sz="2200" spc="25" dirty="0">
                <a:solidFill>
                  <a:srgbClr val="775657"/>
                </a:solidFill>
                <a:latin typeface="Cambria"/>
                <a:cs typeface="Cambria"/>
              </a:rPr>
              <a:t> </a:t>
            </a:r>
            <a:r>
              <a:rPr sz="2200" spc="-10" dirty="0">
                <a:solidFill>
                  <a:srgbClr val="131313"/>
                </a:solidFill>
                <a:latin typeface="Cambria"/>
                <a:cs typeface="Cambria"/>
              </a:rPr>
              <a:t>itself</a:t>
            </a:r>
            <a:r>
              <a:rPr sz="2200" spc="-5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200" spc="-50" dirty="0">
                <a:solidFill>
                  <a:srgbClr val="180000"/>
                </a:solidFill>
                <a:latin typeface="Cambria"/>
                <a:cs typeface="Cambria"/>
              </a:rPr>
              <a:t>.</a:t>
            </a:r>
            <a:endParaRPr sz="2200">
              <a:latin typeface="Cambria"/>
              <a:cs typeface="Cambria"/>
            </a:endParaRPr>
          </a:p>
          <a:p>
            <a:pPr marL="31750">
              <a:lnSpc>
                <a:spcPts val="2485"/>
              </a:lnSpc>
              <a:spcBef>
                <a:spcPts val="459"/>
              </a:spcBef>
              <a:tabLst>
                <a:tab pos="906144" algn="l"/>
                <a:tab pos="1435735" algn="l"/>
                <a:tab pos="2223135" algn="l"/>
                <a:tab pos="3070225" algn="l"/>
                <a:tab pos="3865245" algn="l"/>
                <a:tab pos="4908550" algn="l"/>
                <a:tab pos="5808345" algn="l"/>
                <a:tab pos="6332855" algn="l"/>
              </a:tabLst>
            </a:pPr>
            <a:r>
              <a:rPr sz="2100" spc="40" dirty="0">
                <a:solidFill>
                  <a:srgbClr val="262626"/>
                </a:solidFill>
                <a:latin typeface="Cambria"/>
                <a:cs typeface="Cambria"/>
              </a:rPr>
              <a:t>When</a:t>
            </a:r>
            <a:r>
              <a:rPr sz="2100" dirty="0">
                <a:solidFill>
                  <a:srgbClr val="262626"/>
                </a:solidFill>
                <a:latin typeface="Cambria"/>
                <a:cs typeface="Cambria"/>
              </a:rPr>
              <a:t>	</a:t>
            </a:r>
            <a:r>
              <a:rPr sz="2100" spc="-25" dirty="0">
                <a:solidFill>
                  <a:srgbClr val="050505"/>
                </a:solidFill>
                <a:latin typeface="Cambria"/>
                <a:cs typeface="Cambria"/>
              </a:rPr>
              <a:t>the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	</a:t>
            </a:r>
            <a:r>
              <a:rPr sz="2100" spc="-10" dirty="0">
                <a:solidFill>
                  <a:srgbClr val="030303"/>
                </a:solidFill>
                <a:latin typeface="Cambria"/>
                <a:cs typeface="Cambria"/>
              </a:rPr>
              <a:t>lower</a:t>
            </a:r>
            <a:r>
              <a:rPr sz="2100" dirty="0">
                <a:solidFill>
                  <a:srgbClr val="030303"/>
                </a:solidFill>
                <a:latin typeface="Cambria"/>
                <a:cs typeface="Cambria"/>
              </a:rPr>
              <a:t>	</a:t>
            </a:r>
            <a:r>
              <a:rPr sz="2100" spc="-10" dirty="0">
                <a:solidFill>
                  <a:srgbClr val="050505"/>
                </a:solidFill>
                <a:latin typeface="Cambria"/>
                <a:cs typeface="Cambria"/>
              </a:rPr>
              <a:t>leaves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	</a:t>
            </a:r>
            <a:r>
              <a:rPr sz="2100" spc="-10" dirty="0">
                <a:latin typeface="Cambria"/>
                <a:cs typeface="Cambria"/>
              </a:rPr>
              <a:t>starts</a:t>
            </a:r>
            <a:r>
              <a:rPr sz="2100" dirty="0">
                <a:latin typeface="Cambria"/>
                <a:cs typeface="Cambria"/>
              </a:rPr>
              <a:t>	</a:t>
            </a:r>
            <a:r>
              <a:rPr sz="2100" spc="-10" dirty="0">
                <a:solidFill>
                  <a:srgbClr val="030303"/>
                </a:solidFill>
                <a:latin typeface="Cambria"/>
                <a:cs typeface="Cambria"/>
              </a:rPr>
              <a:t>turning</a:t>
            </a:r>
            <a:r>
              <a:rPr sz="2100" dirty="0">
                <a:solidFill>
                  <a:srgbClr val="030303"/>
                </a:solidFill>
                <a:latin typeface="Cambria"/>
                <a:cs typeface="Cambria"/>
              </a:rPr>
              <a:t>	</a:t>
            </a:r>
            <a:r>
              <a:rPr sz="2100" spc="-10" dirty="0">
                <a:latin typeface="Cambria"/>
                <a:cs typeface="Cambria"/>
              </a:rPr>
              <a:t>yellow</a:t>
            </a:r>
            <a:r>
              <a:rPr sz="2100" dirty="0">
                <a:latin typeface="Cambria"/>
                <a:cs typeface="Cambria"/>
              </a:rPr>
              <a:t>	</a:t>
            </a:r>
            <a:r>
              <a:rPr sz="2100" spc="-25" dirty="0">
                <a:solidFill>
                  <a:srgbClr val="050505"/>
                </a:solidFill>
                <a:latin typeface="Cambria"/>
                <a:cs typeface="Cambria"/>
              </a:rPr>
              <a:t>the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	</a:t>
            </a:r>
            <a:r>
              <a:rPr sz="2100" spc="-20" dirty="0">
                <a:solidFill>
                  <a:srgbClr val="210505"/>
                </a:solidFill>
                <a:latin typeface="Cambria"/>
                <a:cs typeface="Cambria"/>
              </a:rPr>
              <a:t>corm</a:t>
            </a:r>
            <a:endParaRPr sz="2100">
              <a:latin typeface="Cambria"/>
              <a:cs typeface="Cambria"/>
            </a:endParaRPr>
          </a:p>
          <a:p>
            <a:pPr marL="20955">
              <a:lnSpc>
                <a:spcPts val="2665"/>
              </a:lnSpc>
            </a:pPr>
            <a:r>
              <a:rPr sz="2250" spc="-35" dirty="0">
                <a:latin typeface="Cambria"/>
                <a:cs typeface="Cambria"/>
              </a:rPr>
              <a:t>should</a:t>
            </a:r>
            <a:r>
              <a:rPr sz="2250" spc="25" dirty="0">
                <a:latin typeface="Cambria"/>
                <a:cs typeface="Cambria"/>
              </a:rPr>
              <a:t> </a:t>
            </a:r>
            <a:r>
              <a:rPr sz="2250" spc="-45" dirty="0">
                <a:solidFill>
                  <a:srgbClr val="1F1F1F"/>
                </a:solidFill>
                <a:latin typeface="Cambria"/>
                <a:cs typeface="Cambria"/>
              </a:rPr>
              <a:t>be</a:t>
            </a:r>
            <a:r>
              <a:rPr sz="2250" spc="-8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2250" spc="-10" dirty="0">
                <a:solidFill>
                  <a:srgbClr val="030303"/>
                </a:solidFill>
                <a:latin typeface="Cambria"/>
                <a:cs typeface="Cambria"/>
              </a:rPr>
              <a:t>harvested.</a:t>
            </a:r>
            <a:endParaRPr sz="2250">
              <a:latin typeface="Cambria"/>
              <a:cs typeface="Cambria"/>
            </a:endParaRPr>
          </a:p>
          <a:p>
            <a:pPr marL="19050">
              <a:lnSpc>
                <a:spcPts val="2540"/>
              </a:lnSpc>
              <a:spcBef>
                <a:spcPts val="450"/>
              </a:spcBef>
              <a:tabLst>
                <a:tab pos="4963795" algn="l"/>
              </a:tabLst>
            </a:pPr>
            <a:r>
              <a:rPr sz="2150" dirty="0">
                <a:solidFill>
                  <a:srgbClr val="050505"/>
                </a:solidFill>
                <a:latin typeface="Cambria"/>
                <a:cs typeface="Cambria"/>
              </a:rPr>
              <a:t>With</a:t>
            </a:r>
            <a:r>
              <a:rPr sz="2150" spc="44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F0000"/>
                </a:solidFill>
                <a:latin typeface="Cambria"/>
                <a:cs typeface="Cambria"/>
              </a:rPr>
              <a:t>the</a:t>
            </a:r>
            <a:r>
              <a:rPr sz="2150" spc="295" dirty="0">
                <a:solidFill>
                  <a:srgbClr val="0F0000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1A0101"/>
                </a:solidFill>
                <a:latin typeface="Cambria"/>
                <a:cs typeface="Cambria"/>
              </a:rPr>
              <a:t>help</a:t>
            </a:r>
            <a:r>
              <a:rPr sz="2150" spc="240" dirty="0">
                <a:solidFill>
                  <a:srgbClr val="1A0101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of</a:t>
            </a:r>
            <a:r>
              <a:rPr sz="2150" spc="275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1F0705"/>
                </a:solidFill>
                <a:latin typeface="Cambria"/>
                <a:cs typeface="Cambria"/>
              </a:rPr>
              <a:t>a</a:t>
            </a:r>
            <a:r>
              <a:rPr sz="2150" spc="275" dirty="0">
                <a:solidFill>
                  <a:srgbClr val="1F0705"/>
                </a:solidFill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30303"/>
                </a:solidFill>
                <a:latin typeface="Cambria"/>
                <a:cs typeface="Cambria"/>
              </a:rPr>
              <a:t>hoe</a:t>
            </a:r>
            <a:r>
              <a:rPr sz="2150" spc="31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the</a:t>
            </a:r>
            <a:r>
              <a:rPr sz="2150" spc="254" dirty="0"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entire</a:t>
            </a:r>
            <a:r>
              <a:rPr sz="2150" spc="345" dirty="0">
                <a:latin typeface="Cambria"/>
                <a:cs typeface="Cambria"/>
              </a:rPr>
              <a:t> </a:t>
            </a:r>
            <a:r>
              <a:rPr sz="2150" spc="-10" dirty="0">
                <a:solidFill>
                  <a:srgbClr val="030303"/>
                </a:solidFill>
                <a:latin typeface="Cambria"/>
                <a:cs typeface="Cambria"/>
              </a:rPr>
              <a:t>plant</a:t>
            </a:r>
            <a:r>
              <a:rPr sz="2150" dirty="0">
                <a:solidFill>
                  <a:srgbClr val="030303"/>
                </a:solidFill>
                <a:latin typeface="Cambria"/>
                <a:cs typeface="Cambria"/>
              </a:rPr>
              <a:t>	along</a:t>
            </a:r>
            <a:r>
              <a:rPr sz="2150" spc="275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with</a:t>
            </a:r>
            <a:r>
              <a:rPr sz="2150" spc="245" dirty="0">
                <a:latin typeface="Cambria"/>
                <a:cs typeface="Cambria"/>
              </a:rPr>
              <a:t> </a:t>
            </a:r>
            <a:r>
              <a:rPr sz="2150" spc="-20" dirty="0">
                <a:latin typeface="Cambria"/>
                <a:cs typeface="Cambria"/>
              </a:rPr>
              <a:t>corm</a:t>
            </a:r>
            <a:endParaRPr sz="2150">
              <a:latin typeface="Cambria"/>
              <a:cs typeface="Cambria"/>
            </a:endParaRPr>
          </a:p>
          <a:p>
            <a:pPr marL="23495">
              <a:lnSpc>
                <a:spcPts val="2600"/>
              </a:lnSpc>
            </a:pPr>
            <a:r>
              <a:rPr sz="2200" spc="-20" dirty="0">
                <a:solidFill>
                  <a:srgbClr val="0A0A0A"/>
                </a:solidFill>
                <a:latin typeface="Cambria"/>
                <a:cs typeface="Cambria"/>
              </a:rPr>
              <a:t>and</a:t>
            </a:r>
            <a:r>
              <a:rPr sz="2200" spc="-105" dirty="0">
                <a:solidFill>
                  <a:srgbClr val="0A0A0A"/>
                </a:solidFill>
                <a:latin typeface="Cambria"/>
                <a:cs typeface="Cambria"/>
              </a:rPr>
              <a:t> </a:t>
            </a:r>
            <a:r>
              <a:rPr sz="2200" spc="-35" dirty="0">
                <a:solidFill>
                  <a:srgbClr val="030303"/>
                </a:solidFill>
                <a:latin typeface="Cambria"/>
                <a:cs typeface="Cambria"/>
              </a:rPr>
              <a:t>cormels</a:t>
            </a:r>
            <a:r>
              <a:rPr sz="2200" spc="-85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should</a:t>
            </a:r>
            <a:r>
              <a:rPr sz="2200" spc="30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030303"/>
                </a:solidFill>
                <a:latin typeface="Cambria"/>
                <a:cs typeface="Cambria"/>
              </a:rPr>
              <a:t>be</a:t>
            </a:r>
            <a:r>
              <a:rPr sz="2200" spc="-10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200" spc="-30" dirty="0">
                <a:latin typeface="Cambria"/>
                <a:cs typeface="Cambria"/>
              </a:rPr>
              <a:t>turned</a:t>
            </a:r>
            <a:r>
              <a:rPr sz="2200" spc="-65" dirty="0">
                <a:latin typeface="Cambria"/>
                <a:cs typeface="Cambria"/>
              </a:rPr>
              <a:t> </a:t>
            </a:r>
            <a:r>
              <a:rPr sz="2200" spc="-30" dirty="0">
                <a:solidFill>
                  <a:srgbClr val="030303"/>
                </a:solidFill>
                <a:latin typeface="Cambria"/>
                <a:cs typeface="Cambria"/>
              </a:rPr>
              <a:t>upside</a:t>
            </a:r>
            <a:r>
              <a:rPr sz="2200" spc="-9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200" spc="-10" dirty="0">
                <a:solidFill>
                  <a:srgbClr val="232323"/>
                </a:solidFill>
                <a:latin typeface="Cambria"/>
                <a:cs typeface="Cambria"/>
              </a:rPr>
              <a:t>down.</a:t>
            </a:r>
            <a:endParaRPr sz="2200">
              <a:latin typeface="Cambria"/>
              <a:cs typeface="Cambria"/>
            </a:endParaRPr>
          </a:p>
          <a:p>
            <a:pPr marL="12700">
              <a:lnSpc>
                <a:spcPts val="2765"/>
              </a:lnSpc>
              <a:spcBef>
                <a:spcPts val="260"/>
              </a:spcBef>
            </a:pPr>
            <a:r>
              <a:rPr sz="2400" dirty="0">
                <a:solidFill>
                  <a:srgbClr val="050505"/>
                </a:solidFill>
                <a:latin typeface="Times New Roman"/>
                <a:cs typeface="Times New Roman"/>
              </a:rPr>
              <a:t>Then</a:t>
            </a:r>
            <a:r>
              <a:rPr sz="2400" spc="-15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A0A0A"/>
                </a:solidFill>
                <a:latin typeface="Times New Roman"/>
                <a:cs typeface="Times New Roman"/>
              </a:rPr>
              <a:t>with</a:t>
            </a:r>
            <a:r>
              <a:rPr sz="2400" spc="-70" dirty="0">
                <a:solidFill>
                  <a:srgbClr val="0A0A0A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50505"/>
                </a:solidFill>
                <a:latin typeface="Times New Roman"/>
                <a:cs typeface="Times New Roman"/>
              </a:rPr>
              <a:t>the</a:t>
            </a:r>
            <a:r>
              <a:rPr sz="2400" spc="-6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2400" spc="-55" dirty="0">
                <a:latin typeface="Times New Roman"/>
                <a:cs typeface="Times New Roman"/>
              </a:rPr>
              <a:t>help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30303"/>
                </a:solidFill>
                <a:latin typeface="Times New Roman"/>
                <a:cs typeface="Times New Roman"/>
              </a:rPr>
              <a:t>of</a:t>
            </a:r>
            <a:r>
              <a:rPr sz="2400" spc="-7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secateurs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030303"/>
                </a:solidFill>
                <a:latin typeface="Times New Roman"/>
                <a:cs typeface="Times New Roman"/>
              </a:rPr>
              <a:t>the</a:t>
            </a:r>
            <a:r>
              <a:rPr sz="2400" spc="-30" dirty="0">
                <a:solidFill>
                  <a:srgbClr val="030303"/>
                </a:solidFill>
                <a:latin typeface="Times New Roman"/>
                <a:cs typeface="Times New Roman"/>
              </a:rPr>
              <a:t> plant</a:t>
            </a:r>
            <a:r>
              <a:rPr sz="2400" spc="-12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spc="-90" dirty="0">
                <a:solidFill>
                  <a:srgbClr val="5D3D42"/>
                </a:solidFill>
                <a:latin typeface="Times New Roman"/>
                <a:cs typeface="Times New Roman"/>
              </a:rPr>
              <a:t>be</a:t>
            </a:r>
            <a:r>
              <a:rPr sz="2400" spc="-100" dirty="0">
                <a:solidFill>
                  <a:srgbClr val="5D3D42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30303"/>
                </a:solidFill>
                <a:latin typeface="Times New Roman"/>
                <a:cs typeface="Times New Roman"/>
              </a:rPr>
              <a:t>detach</a:t>
            </a:r>
            <a:endParaRPr sz="2400">
              <a:latin typeface="Times New Roman"/>
              <a:cs typeface="Times New Roman"/>
            </a:endParaRPr>
          </a:p>
          <a:p>
            <a:pPr marL="23495">
              <a:lnSpc>
                <a:spcPts val="2585"/>
              </a:lnSpc>
            </a:pPr>
            <a:r>
              <a:rPr sz="2250" dirty="0">
                <a:solidFill>
                  <a:srgbClr val="030303"/>
                </a:solidFill>
                <a:latin typeface="Times New Roman"/>
                <a:cs typeface="Times New Roman"/>
              </a:rPr>
              <a:t>from</a:t>
            </a:r>
            <a:r>
              <a:rPr sz="2250" spc="14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250" spc="50" dirty="0">
                <a:latin typeface="Times New Roman"/>
                <a:cs typeface="Times New Roman"/>
              </a:rPr>
              <a:t>the</a:t>
            </a:r>
            <a:r>
              <a:rPr sz="2250" spc="-125" dirty="0">
                <a:latin typeface="Times New Roman"/>
                <a:cs typeface="Times New Roman"/>
              </a:rPr>
              <a:t> </a:t>
            </a:r>
            <a:r>
              <a:rPr sz="2250" dirty="0">
                <a:solidFill>
                  <a:srgbClr val="030303"/>
                </a:solidFill>
                <a:latin typeface="Times New Roman"/>
                <a:cs typeface="Times New Roman"/>
              </a:rPr>
              <a:t>corms.</a:t>
            </a:r>
            <a:r>
              <a:rPr sz="2250" spc="-8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250" dirty="0">
                <a:solidFill>
                  <a:srgbClr val="030303"/>
                </a:solidFill>
                <a:latin typeface="Times New Roman"/>
                <a:cs typeface="Times New Roman"/>
              </a:rPr>
              <a:t>These</a:t>
            </a:r>
            <a:r>
              <a:rPr sz="2250" spc="7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250" dirty="0">
                <a:solidFill>
                  <a:srgbClr val="030303"/>
                </a:solidFill>
                <a:latin typeface="Times New Roman"/>
                <a:cs typeface="Times New Roman"/>
              </a:rPr>
              <a:t>materials</a:t>
            </a:r>
            <a:r>
              <a:rPr sz="2250" spc="-7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are</a:t>
            </a:r>
            <a:r>
              <a:rPr sz="2250" spc="-1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dried</a:t>
            </a:r>
            <a:r>
              <a:rPr sz="2250" spc="160" dirty="0">
                <a:latin typeface="Times New Roman"/>
                <a:cs typeface="Times New Roman"/>
              </a:rPr>
              <a:t> </a:t>
            </a:r>
            <a:r>
              <a:rPr sz="2250" dirty="0">
                <a:solidFill>
                  <a:srgbClr val="7B6664"/>
                </a:solidFill>
                <a:latin typeface="Times New Roman"/>
                <a:cs typeface="Times New Roman"/>
              </a:rPr>
              <a:t>under</a:t>
            </a:r>
            <a:r>
              <a:rPr sz="2250" spc="50" dirty="0">
                <a:solidFill>
                  <a:srgbClr val="7B6664"/>
                </a:solidFill>
                <a:latin typeface="Times New Roman"/>
                <a:cs typeface="Times New Roman"/>
              </a:rPr>
              <a:t> </a:t>
            </a:r>
            <a:r>
              <a:rPr sz="2250" spc="-10" dirty="0">
                <a:solidFill>
                  <a:srgbClr val="030303"/>
                </a:solidFill>
                <a:latin typeface="Times New Roman"/>
                <a:cs typeface="Times New Roman"/>
              </a:rPr>
              <a:t>shed.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836" y="391789"/>
            <a:ext cx="6923405" cy="1506855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7145" marR="5080" indent="-5080" algn="just">
              <a:lnSpc>
                <a:spcPct val="137700"/>
              </a:lnSpc>
              <a:spcBef>
                <a:spcPts val="150"/>
              </a:spcBef>
            </a:pPr>
            <a:r>
              <a:rPr sz="2350" dirty="0">
                <a:latin typeface="Times New Roman"/>
                <a:cs typeface="Times New Roman"/>
              </a:rPr>
              <a:t>After</a:t>
            </a:r>
            <a:r>
              <a:rPr sz="2350" spc="25" dirty="0">
                <a:latin typeface="Times New Roman"/>
                <a:cs typeface="Times New Roman"/>
              </a:rPr>
              <a:t>  </a:t>
            </a:r>
            <a:r>
              <a:rPr sz="2350" dirty="0">
                <a:latin typeface="Times New Roman"/>
                <a:cs typeface="Times New Roman"/>
              </a:rPr>
              <a:t>that</a:t>
            </a:r>
            <a:r>
              <a:rPr sz="2350" spc="55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Times New Roman"/>
                <a:cs typeface="Times New Roman"/>
              </a:rPr>
              <a:t>they</a:t>
            </a:r>
            <a:r>
              <a:rPr sz="2350" spc="-40" dirty="0">
                <a:latin typeface="Times New Roman"/>
                <a:cs typeface="Times New Roman"/>
              </a:rPr>
              <a:t> </a:t>
            </a:r>
            <a:r>
              <a:rPr sz="2350" dirty="0">
                <a:solidFill>
                  <a:srgbClr val="2B2B2B"/>
                </a:solidFill>
                <a:latin typeface="Times New Roman"/>
                <a:cs typeface="Times New Roman"/>
              </a:rPr>
              <a:t>are</a:t>
            </a:r>
            <a:r>
              <a:rPr sz="2350" spc="15" dirty="0">
                <a:solidFill>
                  <a:srgbClr val="2B2B2B"/>
                </a:solidFill>
                <a:latin typeface="Times New Roman"/>
                <a:cs typeface="Times New Roman"/>
              </a:rPr>
              <a:t> </a:t>
            </a:r>
            <a:r>
              <a:rPr sz="2350" spc="-30" dirty="0">
                <a:latin typeface="Times New Roman"/>
                <a:cs typeface="Times New Roman"/>
              </a:rPr>
              <a:t>completely</a:t>
            </a:r>
            <a:r>
              <a:rPr sz="2350" spc="130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Times New Roman"/>
                <a:cs typeface="Times New Roman"/>
              </a:rPr>
              <a:t>cleaned,</a:t>
            </a:r>
            <a:r>
              <a:rPr sz="2350" spc="110" dirty="0">
                <a:latin typeface="Times New Roman"/>
                <a:cs typeface="Times New Roman"/>
              </a:rPr>
              <a:t> </a:t>
            </a:r>
            <a:r>
              <a:rPr sz="2350" dirty="0">
                <a:latin typeface="Times New Roman"/>
                <a:cs typeface="Times New Roman"/>
              </a:rPr>
              <a:t>graded</a:t>
            </a:r>
            <a:r>
              <a:rPr sz="2350" spc="185" dirty="0">
                <a:latin typeface="Times New Roman"/>
                <a:cs typeface="Times New Roman"/>
              </a:rPr>
              <a:t> </a:t>
            </a:r>
            <a:r>
              <a:rPr sz="2350" dirty="0">
                <a:solidFill>
                  <a:srgbClr val="3D2F16"/>
                </a:solidFill>
                <a:latin typeface="Times New Roman"/>
                <a:cs typeface="Times New Roman"/>
              </a:rPr>
              <a:t>at</a:t>
            </a:r>
            <a:r>
              <a:rPr sz="2350" spc="5" dirty="0">
                <a:solidFill>
                  <a:srgbClr val="3D2F16"/>
                </a:solidFill>
                <a:latin typeface="Times New Roman"/>
                <a:cs typeface="Times New Roman"/>
              </a:rPr>
              <a:t> </a:t>
            </a:r>
            <a:r>
              <a:rPr sz="2350" dirty="0">
                <a:solidFill>
                  <a:srgbClr val="1A1103"/>
                </a:solidFill>
                <a:latin typeface="Times New Roman"/>
                <a:cs typeface="Times New Roman"/>
              </a:rPr>
              <a:t>the</a:t>
            </a:r>
            <a:r>
              <a:rPr sz="2350" spc="-30" dirty="0">
                <a:solidFill>
                  <a:srgbClr val="1A1103"/>
                </a:solidFill>
                <a:latin typeface="Times New Roman"/>
                <a:cs typeface="Times New Roman"/>
              </a:rPr>
              <a:t> </a:t>
            </a:r>
            <a:r>
              <a:rPr sz="2350" spc="-20" dirty="0">
                <a:solidFill>
                  <a:srgbClr val="281C03"/>
                </a:solidFill>
                <a:latin typeface="Times New Roman"/>
                <a:cs typeface="Times New Roman"/>
              </a:rPr>
              <a:t>size </a:t>
            </a:r>
            <a:r>
              <a:rPr sz="2250" dirty="0">
                <a:latin typeface="Times New Roman"/>
                <a:cs typeface="Times New Roman"/>
              </a:rPr>
              <a:t>and</a:t>
            </a:r>
            <a:r>
              <a:rPr sz="2250" spc="545" dirty="0">
                <a:latin typeface="Times New Roman"/>
                <a:cs typeface="Times New Roman"/>
              </a:rPr>
              <a:t> </a:t>
            </a:r>
            <a:r>
              <a:rPr sz="2250" dirty="0">
                <a:solidFill>
                  <a:srgbClr val="130500"/>
                </a:solidFill>
                <a:latin typeface="Times New Roman"/>
                <a:cs typeface="Times New Roman"/>
              </a:rPr>
              <a:t>packed</a:t>
            </a:r>
            <a:r>
              <a:rPr sz="2250" spc="515" dirty="0">
                <a:solidFill>
                  <a:srgbClr val="130500"/>
                </a:solidFill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in</a:t>
            </a:r>
            <a:r>
              <a:rPr sz="2250" spc="47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marketing</a:t>
            </a:r>
            <a:r>
              <a:rPr sz="2250" spc="30" dirty="0">
                <a:latin typeface="Times New Roman"/>
                <a:cs typeface="Times New Roman"/>
              </a:rPr>
              <a:t>  </a:t>
            </a:r>
            <a:r>
              <a:rPr sz="2250" dirty="0">
                <a:latin typeface="Times New Roman"/>
                <a:cs typeface="Times New Roman"/>
              </a:rPr>
              <a:t>bags</a:t>
            </a:r>
            <a:r>
              <a:rPr sz="2250" spc="390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after</a:t>
            </a:r>
            <a:r>
              <a:rPr sz="2250" spc="44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mixed</a:t>
            </a:r>
            <a:r>
              <a:rPr sz="2250" spc="555" dirty="0">
                <a:latin typeface="Times New Roman"/>
                <a:cs typeface="Times New Roman"/>
              </a:rPr>
              <a:t> </a:t>
            </a:r>
            <a:r>
              <a:rPr sz="2250" dirty="0">
                <a:latin typeface="Times New Roman"/>
                <a:cs typeface="Times New Roman"/>
              </a:rPr>
              <a:t>with</a:t>
            </a:r>
            <a:r>
              <a:rPr sz="2250" spc="525" dirty="0">
                <a:latin typeface="Times New Roman"/>
                <a:cs typeface="Times New Roman"/>
              </a:rPr>
              <a:t> </a:t>
            </a:r>
            <a:r>
              <a:rPr sz="2250" spc="-10" dirty="0">
                <a:latin typeface="Times New Roman"/>
                <a:cs typeface="Times New Roman"/>
              </a:rPr>
              <a:t>bavistin </a:t>
            </a:r>
            <a:r>
              <a:rPr sz="2450" spc="-10" dirty="0">
                <a:solidFill>
                  <a:srgbClr val="181818"/>
                </a:solidFill>
                <a:latin typeface="Times New Roman"/>
                <a:cs typeface="Times New Roman"/>
              </a:rPr>
              <a:t>powder.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6805" y="2060575"/>
            <a:ext cx="6791325" cy="20364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-170" dirty="0">
                <a:latin typeface="Times New Roman"/>
                <a:cs typeface="Times New Roman"/>
              </a:rPr>
              <a:t>Yield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0" dirty="0">
                <a:latin typeface="Times New Roman"/>
                <a:cs typeface="Times New Roman"/>
              </a:rPr>
              <a:t>of</a:t>
            </a:r>
            <a:r>
              <a:rPr sz="2600" spc="-55" dirty="0">
                <a:latin typeface="Times New Roman"/>
                <a:cs typeface="Times New Roman"/>
              </a:rPr>
              <a:t> </a:t>
            </a:r>
            <a:r>
              <a:rPr sz="2600" spc="-100" dirty="0">
                <a:latin typeface="Times New Roman"/>
                <a:cs typeface="Times New Roman"/>
              </a:rPr>
              <a:t>corm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cormals:</a:t>
            </a:r>
            <a:endParaRPr sz="2600">
              <a:latin typeface="Times New Roman"/>
              <a:cs typeface="Times New Roman"/>
            </a:endParaRPr>
          </a:p>
          <a:p>
            <a:pPr marL="260350">
              <a:lnSpc>
                <a:spcPct val="100000"/>
              </a:lnSpc>
              <a:spcBef>
                <a:spcPts val="1730"/>
              </a:spcBef>
            </a:pPr>
            <a:r>
              <a:rPr sz="2150" dirty="0">
                <a:solidFill>
                  <a:srgbClr val="130500"/>
                </a:solidFill>
                <a:latin typeface="Cambria"/>
                <a:cs typeface="Cambria"/>
              </a:rPr>
              <a:t>The</a:t>
            </a:r>
            <a:r>
              <a:rPr sz="2150" spc="-120" dirty="0">
                <a:solidFill>
                  <a:srgbClr val="130500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yield</a:t>
            </a:r>
            <a:r>
              <a:rPr sz="2150" spc="-75" dirty="0">
                <a:latin typeface="Cambria"/>
                <a:cs typeface="Cambria"/>
              </a:rPr>
              <a:t> </a:t>
            </a:r>
            <a:r>
              <a:rPr sz="2150" spc="75" dirty="0">
                <a:latin typeface="Cambria"/>
                <a:cs typeface="Cambria"/>
              </a:rPr>
              <a:t>of</a:t>
            </a:r>
            <a:r>
              <a:rPr sz="2150" spc="-120" dirty="0">
                <a:latin typeface="Cambria"/>
                <a:cs typeface="Cambria"/>
              </a:rPr>
              <a:t> </a:t>
            </a:r>
            <a:r>
              <a:rPr sz="2150" spc="-10" dirty="0">
                <a:latin typeface="Cambria"/>
                <a:cs typeface="Cambria"/>
              </a:rPr>
              <a:t>gladiolus</a:t>
            </a:r>
            <a:r>
              <a:rPr sz="2150" spc="-20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030303"/>
                </a:solidFill>
                <a:latin typeface="Cambria"/>
                <a:cs typeface="Cambria"/>
              </a:rPr>
              <a:t>corm</a:t>
            </a:r>
            <a:r>
              <a:rPr sz="2150" spc="-5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and</a:t>
            </a:r>
            <a:r>
              <a:rPr sz="2150" spc="-85" dirty="0">
                <a:latin typeface="Cambria"/>
                <a:cs typeface="Cambria"/>
              </a:rPr>
              <a:t> </a:t>
            </a:r>
            <a:r>
              <a:rPr sz="2150" spc="-10" dirty="0">
                <a:latin typeface="Cambria"/>
                <a:cs typeface="Cambria"/>
              </a:rPr>
              <a:t>cormals</a:t>
            </a:r>
            <a:r>
              <a:rPr sz="2150" spc="80" dirty="0">
                <a:latin typeface="Cambria"/>
                <a:cs typeface="Cambria"/>
              </a:rPr>
              <a:t> </a:t>
            </a:r>
            <a:r>
              <a:rPr sz="2150" dirty="0">
                <a:solidFill>
                  <a:srgbClr val="160500"/>
                </a:solidFill>
                <a:latin typeface="Cambria"/>
                <a:cs typeface="Cambria"/>
              </a:rPr>
              <a:t>is</a:t>
            </a:r>
            <a:r>
              <a:rPr sz="2150" spc="-30" dirty="0">
                <a:solidFill>
                  <a:srgbClr val="160500"/>
                </a:solidFill>
                <a:latin typeface="Cambria"/>
                <a:cs typeface="Cambria"/>
              </a:rPr>
              <a:t> </a:t>
            </a:r>
            <a:r>
              <a:rPr sz="2150" dirty="0">
                <a:latin typeface="Cambria"/>
                <a:cs typeface="Cambria"/>
              </a:rPr>
              <a:t>influenced</a:t>
            </a:r>
            <a:r>
              <a:rPr sz="2150" spc="195" dirty="0">
                <a:latin typeface="Cambria"/>
                <a:cs typeface="Cambria"/>
              </a:rPr>
              <a:t> </a:t>
            </a:r>
            <a:r>
              <a:rPr sz="2150" spc="-25" dirty="0">
                <a:solidFill>
                  <a:srgbClr val="050505"/>
                </a:solidFill>
                <a:latin typeface="Cambria"/>
                <a:cs typeface="Cambria"/>
              </a:rPr>
              <a:t>by</a:t>
            </a:r>
            <a:endParaRPr sz="2150">
              <a:latin typeface="Cambria"/>
              <a:cs typeface="Cambria"/>
            </a:endParaRPr>
          </a:p>
          <a:p>
            <a:pPr marL="255904">
              <a:lnSpc>
                <a:spcPct val="100000"/>
              </a:lnSpc>
              <a:spcBef>
                <a:spcPts val="1320"/>
              </a:spcBef>
            </a:pPr>
            <a:r>
              <a:rPr sz="2050" dirty="0">
                <a:latin typeface="Cambria"/>
                <a:cs typeface="Cambria"/>
              </a:rPr>
              <a:t>cultivars,</a:t>
            </a:r>
            <a:r>
              <a:rPr sz="2050" spc="305" dirty="0"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1D1D1D"/>
                </a:solidFill>
                <a:latin typeface="Cambria"/>
                <a:cs typeface="Cambria"/>
              </a:rPr>
              <a:t>corm</a:t>
            </a:r>
            <a:r>
              <a:rPr sz="2050" spc="14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size</a:t>
            </a:r>
            <a:r>
              <a:rPr sz="2050" spc="-5" dirty="0">
                <a:latin typeface="Cambria"/>
                <a:cs typeface="Cambria"/>
              </a:rPr>
              <a:t> </a:t>
            </a:r>
            <a:r>
              <a:rPr sz="2050" spc="60" dirty="0">
                <a:solidFill>
                  <a:srgbClr val="130E00"/>
                </a:solidFill>
                <a:latin typeface="Cambria"/>
                <a:cs typeface="Cambria"/>
              </a:rPr>
              <a:t>and</a:t>
            </a:r>
            <a:r>
              <a:rPr sz="2050" spc="110" dirty="0">
                <a:solidFill>
                  <a:srgbClr val="130E00"/>
                </a:solidFill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other</a:t>
            </a:r>
            <a:r>
              <a:rPr sz="2050" spc="80" dirty="0">
                <a:latin typeface="Cambria"/>
                <a:cs typeface="Cambria"/>
              </a:rPr>
              <a:t> </a:t>
            </a:r>
            <a:r>
              <a:rPr sz="2050" spc="-10" dirty="0">
                <a:latin typeface="Cambria"/>
                <a:cs typeface="Cambria"/>
              </a:rPr>
              <a:t>factors.</a:t>
            </a:r>
            <a:endParaRPr sz="2050">
              <a:latin typeface="Cambria"/>
              <a:cs typeface="Cambria"/>
            </a:endParaRPr>
          </a:p>
          <a:p>
            <a:pPr marL="394335">
              <a:lnSpc>
                <a:spcPct val="100000"/>
              </a:lnSpc>
              <a:spcBef>
                <a:spcPts val="1890"/>
              </a:spcBef>
              <a:tabLst>
                <a:tab pos="2233295" algn="l"/>
                <a:tab pos="2821940" algn="l"/>
              </a:tabLst>
            </a:pPr>
            <a:r>
              <a:rPr sz="2250" spc="-10" dirty="0">
                <a:latin typeface="Times New Roman"/>
                <a:cs typeface="Times New Roman"/>
              </a:rPr>
              <a:t>Approximately</a:t>
            </a:r>
            <a:r>
              <a:rPr sz="2250" dirty="0">
                <a:latin typeface="Times New Roman"/>
                <a:cs typeface="Times New Roman"/>
              </a:rPr>
              <a:t>	</a:t>
            </a:r>
            <a:r>
              <a:rPr sz="2250" spc="-60" dirty="0">
                <a:solidFill>
                  <a:srgbClr val="1C0F00"/>
                </a:solidFill>
                <a:latin typeface="Times New Roman"/>
                <a:cs typeface="Times New Roman"/>
              </a:rPr>
              <a:t>4•</a:t>
            </a:r>
            <a:r>
              <a:rPr sz="2250" spc="-130" dirty="0">
                <a:solidFill>
                  <a:srgbClr val="1C0F00"/>
                </a:solidFill>
                <a:latin typeface="Times New Roman"/>
                <a:cs typeface="Times New Roman"/>
              </a:rPr>
              <a:t> </a:t>
            </a:r>
            <a:r>
              <a:rPr sz="2250" spc="-50" dirty="0">
                <a:solidFill>
                  <a:srgbClr val="030303"/>
                </a:solidFill>
                <a:latin typeface="Times New Roman"/>
                <a:cs typeface="Times New Roman"/>
              </a:rPr>
              <a:t>3</a:t>
            </a:r>
            <a:r>
              <a:rPr sz="2250" dirty="0">
                <a:solidFill>
                  <a:srgbClr val="030303"/>
                </a:solidFill>
                <a:latin typeface="Times New Roman"/>
                <a:cs typeface="Times New Roman"/>
              </a:rPr>
              <a:t>	</a:t>
            </a:r>
            <a:r>
              <a:rPr sz="2250" spc="50" dirty="0">
                <a:latin typeface="Times New Roman"/>
                <a:cs typeface="Times New Roman"/>
              </a:rPr>
              <a:t>/ha.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898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215900"/>
            <a:ext cx="8089900" cy="10033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9908" y="1106930"/>
            <a:ext cx="6931659" cy="1411605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1235"/>
              </a:spcBef>
              <a:tabLst>
                <a:tab pos="1741170" algn="l"/>
                <a:tab pos="3303270" algn="l"/>
                <a:tab pos="4258310" algn="l"/>
                <a:tab pos="4723130" algn="l"/>
                <a:tab pos="5287010" algn="l"/>
                <a:tab pos="6513195" algn="l"/>
              </a:tabLst>
            </a:pPr>
            <a:r>
              <a:rPr sz="1950" dirty="0"/>
              <a:t>Pioper</a:t>
            </a:r>
            <a:r>
              <a:rPr sz="1950" spc="40" dirty="0"/>
              <a:t>  </a:t>
            </a:r>
            <a:r>
              <a:rPr sz="1950" spc="-10" dirty="0">
                <a:solidFill>
                  <a:srgbClr val="282828"/>
                </a:solidFill>
              </a:rPr>
              <a:t>storage</a:t>
            </a:r>
            <a:r>
              <a:rPr sz="1950" dirty="0">
                <a:solidFill>
                  <a:srgbClr val="282828"/>
                </a:solidFill>
              </a:rPr>
              <a:t>	</a:t>
            </a:r>
            <a:r>
              <a:rPr sz="1950" spc="50" dirty="0">
                <a:solidFill>
                  <a:srgbClr val="506472"/>
                </a:solidFill>
              </a:rPr>
              <a:t>of  </a:t>
            </a:r>
            <a:r>
              <a:rPr sz="1950" dirty="0">
                <a:solidFill>
                  <a:srgbClr val="647482"/>
                </a:solidFill>
              </a:rPr>
              <a:t>corm</a:t>
            </a:r>
            <a:r>
              <a:rPr sz="1950" spc="45" dirty="0">
                <a:solidFill>
                  <a:srgbClr val="647482"/>
                </a:solidFill>
              </a:rPr>
              <a:t>  </a:t>
            </a:r>
            <a:r>
              <a:rPr sz="1950" spc="-25" dirty="0">
                <a:solidFill>
                  <a:srgbClr val="4F6475"/>
                </a:solidFill>
              </a:rPr>
              <a:t>and</a:t>
            </a:r>
            <a:r>
              <a:rPr sz="1950" dirty="0">
                <a:solidFill>
                  <a:srgbClr val="4F6475"/>
                </a:solidFill>
              </a:rPr>
              <a:t>	</a:t>
            </a:r>
            <a:r>
              <a:rPr sz="1950" spc="-10" dirty="0">
                <a:solidFill>
                  <a:srgbClr val="11263B"/>
                </a:solidFill>
              </a:rPr>
              <a:t>cormels</a:t>
            </a:r>
            <a:r>
              <a:rPr sz="1950" dirty="0">
                <a:solidFill>
                  <a:srgbClr val="11263B"/>
                </a:solidFill>
              </a:rPr>
              <a:t>	</a:t>
            </a:r>
            <a:r>
              <a:rPr sz="1950" spc="-25" dirty="0">
                <a:solidFill>
                  <a:srgbClr val="000816"/>
                </a:solidFill>
              </a:rPr>
              <a:t>are</a:t>
            </a:r>
            <a:r>
              <a:rPr sz="1950" dirty="0">
                <a:solidFill>
                  <a:srgbClr val="000816"/>
                </a:solidFill>
              </a:rPr>
              <a:t>	</a:t>
            </a:r>
            <a:r>
              <a:rPr sz="1950" spc="-20" dirty="0">
                <a:solidFill>
                  <a:srgbClr val="001121"/>
                </a:solidFill>
              </a:rPr>
              <a:t>very</a:t>
            </a:r>
            <a:r>
              <a:rPr sz="1950" dirty="0">
                <a:solidFill>
                  <a:srgbClr val="001121"/>
                </a:solidFill>
              </a:rPr>
              <a:t>	</a:t>
            </a:r>
            <a:r>
              <a:rPr sz="1950" spc="-10" dirty="0"/>
              <a:t>important</a:t>
            </a:r>
            <a:r>
              <a:rPr sz="1950" dirty="0"/>
              <a:t>	</a:t>
            </a:r>
            <a:r>
              <a:rPr sz="1950" dirty="0">
                <a:solidFill>
                  <a:srgbClr val="839099"/>
                </a:solidFill>
              </a:rPr>
              <a:t>,</a:t>
            </a:r>
            <a:r>
              <a:rPr sz="1950" spc="480" dirty="0">
                <a:solidFill>
                  <a:srgbClr val="839099"/>
                </a:solidFill>
              </a:rPr>
              <a:t> </a:t>
            </a:r>
            <a:r>
              <a:rPr sz="1950" spc="-25" dirty="0"/>
              <a:t>os</a:t>
            </a:r>
            <a:endParaRPr sz="1950"/>
          </a:p>
          <a:p>
            <a:pPr marL="13335">
              <a:lnSpc>
                <a:spcPct val="100000"/>
              </a:lnSpc>
              <a:spcBef>
                <a:spcPts val="1160"/>
              </a:spcBef>
            </a:pPr>
            <a:r>
              <a:rPr sz="2000" spc="-45" dirty="0"/>
              <a:t>otherwise</a:t>
            </a:r>
            <a:r>
              <a:rPr sz="2000" spc="-55" dirty="0"/>
              <a:t> </a:t>
            </a:r>
            <a:r>
              <a:rPr sz="2000" spc="-60" dirty="0">
                <a:solidFill>
                  <a:srgbClr val="60727C"/>
                </a:solidFill>
              </a:rPr>
              <a:t>storage</a:t>
            </a:r>
            <a:r>
              <a:rPr sz="2000" spc="-50" dirty="0">
                <a:solidFill>
                  <a:srgbClr val="60727C"/>
                </a:solidFill>
              </a:rPr>
              <a:t> </a:t>
            </a:r>
            <a:r>
              <a:rPr sz="2000" spc="-80" dirty="0">
                <a:solidFill>
                  <a:srgbClr val="1D1D1D"/>
                </a:solidFill>
              </a:rPr>
              <a:t>rot</a:t>
            </a:r>
            <a:r>
              <a:rPr sz="2000" spc="-30" dirty="0">
                <a:solidFill>
                  <a:srgbClr val="1D1D1D"/>
                </a:solidFill>
              </a:rPr>
              <a:t> </a:t>
            </a:r>
            <a:r>
              <a:rPr sz="2000" dirty="0">
                <a:solidFill>
                  <a:srgbClr val="577587"/>
                </a:solidFill>
              </a:rPr>
              <a:t>of</a:t>
            </a:r>
            <a:r>
              <a:rPr sz="2000" spc="-110" dirty="0">
                <a:solidFill>
                  <a:srgbClr val="577587"/>
                </a:solidFill>
              </a:rPr>
              <a:t> </a:t>
            </a:r>
            <a:r>
              <a:rPr sz="2000" dirty="0">
                <a:solidFill>
                  <a:srgbClr val="0A233A"/>
                </a:solidFill>
              </a:rPr>
              <a:t>corm</a:t>
            </a:r>
            <a:r>
              <a:rPr sz="2000" spc="20" dirty="0">
                <a:solidFill>
                  <a:srgbClr val="0A233A"/>
                </a:solidFill>
              </a:rPr>
              <a:t> </a:t>
            </a:r>
            <a:r>
              <a:rPr sz="2000" spc="-70" dirty="0">
                <a:solidFill>
                  <a:srgbClr val="485E6E"/>
                </a:solidFill>
              </a:rPr>
              <a:t>may</a:t>
            </a:r>
            <a:r>
              <a:rPr sz="2000" spc="-40" dirty="0">
                <a:solidFill>
                  <a:srgbClr val="485E6E"/>
                </a:solidFill>
              </a:rPr>
              <a:t> </a:t>
            </a:r>
            <a:r>
              <a:rPr sz="2000" dirty="0">
                <a:solidFill>
                  <a:srgbClr val="597990"/>
                </a:solidFill>
              </a:rPr>
              <a:t>occur</a:t>
            </a:r>
            <a:r>
              <a:rPr sz="2000" spc="325" dirty="0">
                <a:solidFill>
                  <a:srgbClr val="597990"/>
                </a:solidFill>
              </a:rPr>
              <a:t> </a:t>
            </a:r>
            <a:r>
              <a:rPr sz="2000" dirty="0">
                <a:solidFill>
                  <a:srgbClr val="000A18"/>
                </a:solidFill>
              </a:rPr>
              <a:t>due</a:t>
            </a:r>
            <a:r>
              <a:rPr sz="2000" spc="5" dirty="0">
                <a:solidFill>
                  <a:srgbClr val="000A18"/>
                </a:solidFill>
              </a:rPr>
              <a:t> </a:t>
            </a:r>
            <a:r>
              <a:rPr sz="2000" spc="-30" dirty="0">
                <a:solidFill>
                  <a:srgbClr val="000515"/>
                </a:solidFill>
              </a:rPr>
              <a:t>to</a:t>
            </a:r>
            <a:r>
              <a:rPr sz="2000" spc="-65" dirty="0">
                <a:solidFill>
                  <a:srgbClr val="000515"/>
                </a:solidFill>
              </a:rPr>
              <a:t> </a:t>
            </a:r>
            <a:r>
              <a:rPr sz="2000" dirty="0">
                <a:solidFill>
                  <a:srgbClr val="212121"/>
                </a:solidFill>
              </a:rPr>
              <a:t>fungal</a:t>
            </a:r>
            <a:r>
              <a:rPr sz="2000" spc="75" dirty="0">
                <a:solidFill>
                  <a:srgbClr val="212121"/>
                </a:solidFill>
              </a:rPr>
              <a:t> </a:t>
            </a:r>
            <a:r>
              <a:rPr sz="2000" spc="-10" dirty="0"/>
              <a:t>infection.</a:t>
            </a:r>
            <a:endParaRPr sz="2000"/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1900" dirty="0"/>
              <a:t>Corms</a:t>
            </a:r>
            <a:r>
              <a:rPr sz="1900" spc="175" dirty="0"/>
              <a:t> </a:t>
            </a:r>
            <a:r>
              <a:rPr sz="1900" dirty="0">
                <a:solidFill>
                  <a:srgbClr val="5E6B79"/>
                </a:solidFill>
              </a:rPr>
              <a:t>are</a:t>
            </a:r>
            <a:r>
              <a:rPr sz="1900" spc="225" dirty="0">
                <a:solidFill>
                  <a:srgbClr val="5E6B79"/>
                </a:solidFill>
              </a:rPr>
              <a:t> </a:t>
            </a:r>
            <a:r>
              <a:rPr sz="1900" dirty="0">
                <a:solidFill>
                  <a:srgbClr val="758C9C"/>
                </a:solidFill>
              </a:rPr>
              <a:t>stored</a:t>
            </a:r>
            <a:r>
              <a:rPr sz="1900" spc="285" dirty="0">
                <a:solidFill>
                  <a:srgbClr val="758C9C"/>
                </a:solidFill>
              </a:rPr>
              <a:t> </a:t>
            </a:r>
            <a:r>
              <a:rPr sz="1900" dirty="0">
                <a:solidFill>
                  <a:srgbClr val="0F263B"/>
                </a:solidFill>
              </a:rPr>
              <a:t>in</a:t>
            </a:r>
            <a:r>
              <a:rPr sz="1900" spc="220" dirty="0">
                <a:solidFill>
                  <a:srgbClr val="0F263B"/>
                </a:solidFill>
              </a:rPr>
              <a:t> </a:t>
            </a:r>
            <a:r>
              <a:rPr sz="1900" dirty="0">
                <a:solidFill>
                  <a:srgbClr val="3A5D70"/>
                </a:solidFill>
              </a:rPr>
              <a:t>single</a:t>
            </a:r>
            <a:r>
              <a:rPr sz="1900" spc="285" dirty="0">
                <a:solidFill>
                  <a:srgbClr val="3A5D70"/>
                </a:solidFill>
              </a:rPr>
              <a:t> </a:t>
            </a:r>
            <a:r>
              <a:rPr sz="1900" spc="-20" dirty="0">
                <a:solidFill>
                  <a:srgbClr val="01182D"/>
                </a:solidFill>
              </a:rPr>
              <a:t>iayers</a:t>
            </a:r>
            <a:r>
              <a:rPr sz="1900" spc="260" dirty="0">
                <a:solidFill>
                  <a:srgbClr val="01182D"/>
                </a:solidFill>
              </a:rPr>
              <a:t> </a:t>
            </a:r>
            <a:r>
              <a:rPr sz="1900" dirty="0">
                <a:solidFill>
                  <a:srgbClr val="2D4960"/>
                </a:solidFill>
              </a:rPr>
              <a:t>in</a:t>
            </a:r>
            <a:r>
              <a:rPr sz="1900" spc="185" dirty="0">
                <a:solidFill>
                  <a:srgbClr val="2D4960"/>
                </a:solidFill>
              </a:rPr>
              <a:t> </a:t>
            </a:r>
            <a:r>
              <a:rPr sz="1900" dirty="0">
                <a:solidFill>
                  <a:srgbClr val="263B4B"/>
                </a:solidFill>
              </a:rPr>
              <a:t>wooden</a:t>
            </a:r>
            <a:r>
              <a:rPr sz="1900" spc="350" dirty="0">
                <a:solidFill>
                  <a:srgbClr val="263B4B"/>
                </a:solidFill>
              </a:rPr>
              <a:t> </a:t>
            </a:r>
            <a:r>
              <a:rPr sz="1900" spc="-10" dirty="0">
                <a:solidFill>
                  <a:srgbClr val="000318"/>
                </a:solidFill>
              </a:rPr>
              <a:t>trays</a:t>
            </a:r>
            <a:r>
              <a:rPr sz="1900" spc="180" dirty="0">
                <a:solidFill>
                  <a:srgbClr val="000318"/>
                </a:solidFill>
              </a:rPr>
              <a:t> </a:t>
            </a:r>
            <a:r>
              <a:rPr sz="1900" dirty="0">
                <a:solidFill>
                  <a:srgbClr val="000311"/>
                </a:solidFill>
              </a:rPr>
              <a:t>having</a:t>
            </a:r>
            <a:r>
              <a:rPr sz="1900" spc="270" dirty="0">
                <a:solidFill>
                  <a:srgbClr val="000311"/>
                </a:solidFill>
              </a:rPr>
              <a:t> </a:t>
            </a:r>
            <a:r>
              <a:rPr sz="1900" dirty="0">
                <a:solidFill>
                  <a:srgbClr val="000811"/>
                </a:solidFill>
              </a:rPr>
              <a:t>a</a:t>
            </a:r>
            <a:r>
              <a:rPr sz="1900" spc="185" dirty="0">
                <a:solidFill>
                  <a:srgbClr val="000811"/>
                </a:solidFill>
              </a:rPr>
              <a:t> </a:t>
            </a:r>
            <a:r>
              <a:rPr sz="1900" spc="-20" dirty="0"/>
              <a:t>wire</a:t>
            </a:r>
            <a:endParaRPr sz="1900"/>
          </a:p>
        </p:txBody>
      </p:sp>
      <p:sp>
        <p:nvSpPr>
          <p:cNvPr id="5" name="object 5"/>
          <p:cNvSpPr txBox="1"/>
          <p:nvPr/>
        </p:nvSpPr>
        <p:spPr>
          <a:xfrm>
            <a:off x="703239" y="2648655"/>
            <a:ext cx="6909434" cy="2285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305">
              <a:lnSpc>
                <a:spcPct val="100000"/>
              </a:lnSpc>
              <a:spcBef>
                <a:spcPts val="95"/>
              </a:spcBef>
            </a:pPr>
            <a:r>
              <a:rPr sz="1950" spc="-10" dirty="0">
                <a:latin typeface="Cambria"/>
                <a:cs typeface="Cambria"/>
              </a:rPr>
              <a:t>bottom.</a:t>
            </a:r>
            <a:endParaRPr sz="1950">
              <a:latin typeface="Cambria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1610"/>
              </a:spcBef>
              <a:tabLst>
                <a:tab pos="5380990" algn="l"/>
              </a:tabLst>
            </a:pPr>
            <a:r>
              <a:rPr sz="1950" dirty="0">
                <a:latin typeface="Cambria"/>
                <a:cs typeface="Cambria"/>
              </a:rPr>
              <a:t>The</a:t>
            </a:r>
            <a:r>
              <a:rPr sz="1950" spc="25" dirty="0">
                <a:latin typeface="Cambria"/>
                <a:cs typeface="Cambria"/>
              </a:rPr>
              <a:t> </a:t>
            </a:r>
            <a:r>
              <a:rPr sz="1950" spc="-35" dirty="0">
                <a:solidFill>
                  <a:srgbClr val="050505"/>
                </a:solidFill>
                <a:latin typeface="Cambria"/>
                <a:cs typeface="Cambria"/>
              </a:rPr>
              <a:t>scales</a:t>
            </a:r>
            <a:r>
              <a:rPr sz="1950" spc="-7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1950" spc="-35" dirty="0">
                <a:solidFill>
                  <a:srgbClr val="000A16"/>
                </a:solidFill>
                <a:latin typeface="Cambria"/>
                <a:cs typeface="Cambria"/>
              </a:rPr>
              <a:t>over</a:t>
            </a:r>
            <a:r>
              <a:rPr sz="1950" spc="-50" dirty="0">
                <a:solidFill>
                  <a:srgbClr val="000A16"/>
                </a:solidFill>
                <a:latin typeface="Cambria"/>
                <a:cs typeface="Cambria"/>
              </a:rPr>
              <a:t> </a:t>
            </a:r>
            <a:r>
              <a:rPr sz="1950" dirty="0">
                <a:solidFill>
                  <a:srgbClr val="4F677E"/>
                </a:solidFill>
                <a:latin typeface="Cambria"/>
                <a:cs typeface="Cambria"/>
              </a:rPr>
              <a:t>the</a:t>
            </a:r>
            <a:r>
              <a:rPr sz="1950" spc="-85" dirty="0">
                <a:solidFill>
                  <a:srgbClr val="4F677E"/>
                </a:solidFill>
                <a:latin typeface="Cambria"/>
                <a:cs typeface="Cambria"/>
              </a:rPr>
              <a:t> </a:t>
            </a:r>
            <a:r>
              <a:rPr sz="1950" spc="-10" dirty="0">
                <a:solidFill>
                  <a:srgbClr val="031C2F"/>
                </a:solidFill>
                <a:latin typeface="Cambria"/>
                <a:cs typeface="Cambria"/>
              </a:rPr>
              <a:t>croms</a:t>
            </a:r>
            <a:r>
              <a:rPr sz="1950" spc="-35" dirty="0">
                <a:solidFill>
                  <a:srgbClr val="031C2F"/>
                </a:solidFill>
                <a:latin typeface="Cambria"/>
                <a:cs typeface="Cambria"/>
              </a:rPr>
              <a:t> </a:t>
            </a:r>
            <a:r>
              <a:rPr sz="1950" spc="-40" dirty="0">
                <a:solidFill>
                  <a:srgbClr val="00112D"/>
                </a:solidFill>
                <a:latin typeface="Cambria"/>
                <a:cs typeface="Cambria"/>
              </a:rPr>
              <a:t>are</a:t>
            </a:r>
            <a:r>
              <a:rPr sz="1950" spc="-60" dirty="0">
                <a:solidFill>
                  <a:srgbClr val="00112D"/>
                </a:solidFill>
                <a:latin typeface="Cambria"/>
                <a:cs typeface="Cambria"/>
              </a:rPr>
              <a:t> </a:t>
            </a:r>
            <a:r>
              <a:rPr sz="1950" dirty="0">
                <a:solidFill>
                  <a:srgbClr val="000E28"/>
                </a:solidFill>
                <a:latin typeface="Cambria"/>
                <a:cs typeface="Cambria"/>
              </a:rPr>
              <a:t>not</a:t>
            </a:r>
            <a:r>
              <a:rPr sz="1950" spc="20" dirty="0">
                <a:solidFill>
                  <a:srgbClr val="000E28"/>
                </a:solidFill>
                <a:latin typeface="Cambria"/>
                <a:cs typeface="Cambria"/>
              </a:rPr>
              <a:t> </a:t>
            </a:r>
            <a:r>
              <a:rPr sz="1950" spc="-35" dirty="0">
                <a:solidFill>
                  <a:srgbClr val="00162A"/>
                </a:solidFill>
                <a:latin typeface="Cambria"/>
                <a:cs typeface="Cambria"/>
              </a:rPr>
              <a:t>removed</a:t>
            </a:r>
            <a:r>
              <a:rPr sz="1950" spc="95" dirty="0">
                <a:solidFill>
                  <a:srgbClr val="00162A"/>
                </a:solidFill>
                <a:latin typeface="Cambria"/>
                <a:cs typeface="Cambria"/>
              </a:rPr>
              <a:t> </a:t>
            </a:r>
            <a:r>
              <a:rPr sz="1950" spc="-10" dirty="0">
                <a:solidFill>
                  <a:srgbClr val="000A1C"/>
                </a:solidFill>
                <a:latin typeface="Cambria"/>
                <a:cs typeface="Cambria"/>
              </a:rPr>
              <a:t>during</a:t>
            </a:r>
            <a:r>
              <a:rPr sz="1950" dirty="0">
                <a:solidFill>
                  <a:srgbClr val="000A1C"/>
                </a:solidFill>
                <a:latin typeface="Cambria"/>
                <a:cs typeface="Cambria"/>
              </a:rPr>
              <a:t>	</a:t>
            </a:r>
            <a:r>
              <a:rPr sz="1950" spc="-10" dirty="0">
                <a:solidFill>
                  <a:srgbClr val="1A1A1A"/>
                </a:solidFill>
                <a:latin typeface="Cambria"/>
                <a:cs typeface="Cambria"/>
              </a:rPr>
              <a:t>storage.</a:t>
            </a:r>
            <a:endParaRPr sz="195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1560"/>
              </a:spcBef>
              <a:tabLst>
                <a:tab pos="3234055" algn="l"/>
              </a:tabLst>
            </a:pPr>
            <a:r>
              <a:rPr sz="2050" spc="-85" dirty="0">
                <a:solidFill>
                  <a:srgbClr val="131313"/>
                </a:solidFill>
                <a:latin typeface="Cambria"/>
                <a:cs typeface="Cambria"/>
              </a:rPr>
              <a:t>Before</a:t>
            </a:r>
            <a:r>
              <a:rPr sz="2050" spc="-25" dirty="0">
                <a:solidFill>
                  <a:srgbClr val="131313"/>
                </a:solidFill>
                <a:latin typeface="Cambria"/>
                <a:cs typeface="Cambria"/>
              </a:rPr>
              <a:t> </a:t>
            </a:r>
            <a:r>
              <a:rPr sz="2050" spc="-70" dirty="0">
                <a:solidFill>
                  <a:srgbClr val="313131"/>
                </a:solidFill>
                <a:latin typeface="Cambria"/>
                <a:cs typeface="Cambria"/>
              </a:rPr>
              <a:t>storage</a:t>
            </a:r>
            <a:r>
              <a:rPr sz="2050" spc="75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213B4D"/>
                </a:solidFill>
                <a:latin typeface="Cambria"/>
                <a:cs typeface="Cambria"/>
              </a:rPr>
              <a:t>corm/cormals</a:t>
            </a:r>
            <a:r>
              <a:rPr sz="2050" dirty="0">
                <a:solidFill>
                  <a:srgbClr val="213B4D"/>
                </a:solidFill>
                <a:latin typeface="Cambria"/>
                <a:cs typeface="Cambria"/>
              </a:rPr>
              <a:t>	</a:t>
            </a:r>
            <a:r>
              <a:rPr sz="2050" spc="-20" dirty="0">
                <a:solidFill>
                  <a:srgbClr val="002341"/>
                </a:solidFill>
                <a:latin typeface="Cambria"/>
                <a:cs typeface="Cambria"/>
              </a:rPr>
              <a:t>should</a:t>
            </a:r>
            <a:r>
              <a:rPr sz="2050" spc="40" dirty="0">
                <a:solidFill>
                  <a:srgbClr val="002341"/>
                </a:solidFill>
                <a:latin typeface="Cambria"/>
                <a:cs typeface="Cambria"/>
              </a:rPr>
              <a:t> </a:t>
            </a:r>
            <a:r>
              <a:rPr sz="2050" dirty="0">
                <a:solidFill>
                  <a:srgbClr val="00132A"/>
                </a:solidFill>
                <a:latin typeface="Cambria"/>
                <a:cs typeface="Cambria"/>
              </a:rPr>
              <a:t>be</a:t>
            </a:r>
            <a:r>
              <a:rPr sz="2050" spc="-10" dirty="0">
                <a:solidFill>
                  <a:srgbClr val="00132A"/>
                </a:solidFill>
                <a:latin typeface="Cambria"/>
                <a:cs typeface="Cambria"/>
              </a:rPr>
              <a:t> </a:t>
            </a:r>
            <a:r>
              <a:rPr sz="2050" spc="-65" dirty="0">
                <a:solidFill>
                  <a:srgbClr val="000516"/>
                </a:solidFill>
                <a:latin typeface="Cambria"/>
                <a:cs typeface="Cambria"/>
              </a:rPr>
              <a:t>treated</a:t>
            </a:r>
            <a:r>
              <a:rPr sz="2050" spc="80" dirty="0">
                <a:solidFill>
                  <a:srgbClr val="000516"/>
                </a:solidFill>
                <a:latin typeface="Cambria"/>
                <a:cs typeface="Cambria"/>
              </a:rPr>
              <a:t> </a:t>
            </a:r>
            <a:r>
              <a:rPr sz="2050" spc="-30" dirty="0">
                <a:solidFill>
                  <a:srgbClr val="000315"/>
                </a:solidFill>
                <a:latin typeface="Cambria"/>
                <a:cs typeface="Cambria"/>
              </a:rPr>
              <a:t>with</a:t>
            </a:r>
            <a:r>
              <a:rPr sz="2050" spc="-35" dirty="0">
                <a:solidFill>
                  <a:srgbClr val="000315"/>
                </a:solidFill>
                <a:latin typeface="Cambria"/>
                <a:cs typeface="Cambria"/>
              </a:rPr>
              <a:t> </a:t>
            </a:r>
            <a:r>
              <a:rPr sz="2050" spc="-10" dirty="0">
                <a:solidFill>
                  <a:srgbClr val="0F0F0F"/>
                </a:solidFill>
                <a:latin typeface="Cambria"/>
                <a:cs typeface="Cambria"/>
              </a:rPr>
              <a:t>Rngicides,</a:t>
            </a:r>
            <a:endParaRPr sz="2050">
              <a:latin typeface="Cambria"/>
              <a:cs typeface="Cambria"/>
            </a:endParaRPr>
          </a:p>
          <a:p>
            <a:pPr marL="28575">
              <a:lnSpc>
                <a:spcPct val="100000"/>
              </a:lnSpc>
              <a:spcBef>
                <a:spcPts val="1090"/>
              </a:spcBef>
            </a:pPr>
            <a:r>
              <a:rPr sz="2000" dirty="0">
                <a:solidFill>
                  <a:srgbClr val="0F0F0F"/>
                </a:solidFill>
                <a:latin typeface="Cambria"/>
                <a:cs typeface="Cambria"/>
              </a:rPr>
              <a:t>than</a:t>
            </a:r>
            <a:r>
              <a:rPr sz="2000" spc="-11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2000" spc="-60" dirty="0">
                <a:solidFill>
                  <a:srgbClr val="181818"/>
                </a:solidFill>
                <a:latin typeface="Cambria"/>
                <a:cs typeface="Cambria"/>
              </a:rPr>
              <a:t>air</a:t>
            </a:r>
            <a:r>
              <a:rPr sz="2000" spc="-50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1F1F1F"/>
                </a:solidFill>
                <a:latin typeface="Cambria"/>
                <a:cs typeface="Cambria"/>
              </a:rPr>
              <a:t>dried</a:t>
            </a:r>
            <a:r>
              <a:rPr sz="2000" spc="-50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2000" dirty="0">
                <a:solidFill>
                  <a:srgbClr val="242424"/>
                </a:solidFill>
                <a:latin typeface="Cambria"/>
                <a:cs typeface="Cambria"/>
              </a:rPr>
              <a:t>and</a:t>
            </a:r>
            <a:r>
              <a:rPr sz="2000" spc="-65" dirty="0">
                <a:solidFill>
                  <a:srgbClr val="242424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425D70"/>
                </a:solidFill>
                <a:latin typeface="Cambria"/>
                <a:cs typeface="Cambria"/>
              </a:rPr>
              <a:t>stored.</a:t>
            </a:r>
            <a:endParaRPr sz="2000">
              <a:latin typeface="Cambria"/>
              <a:cs typeface="Cambria"/>
            </a:endParaRPr>
          </a:p>
          <a:p>
            <a:pPr marL="30480">
              <a:lnSpc>
                <a:spcPct val="100000"/>
              </a:lnSpc>
              <a:spcBef>
                <a:spcPts val="1600"/>
              </a:spcBef>
            </a:pPr>
            <a:r>
              <a:rPr sz="2000" spc="-110" dirty="0">
                <a:solidFill>
                  <a:srgbClr val="0F0F0F"/>
                </a:solidFill>
                <a:latin typeface="Cambria"/>
                <a:cs typeface="Cambria"/>
              </a:rPr>
              <a:t>For</a:t>
            </a:r>
            <a:r>
              <a:rPr sz="2000" spc="-7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2000" spc="-60" dirty="0">
                <a:latin typeface="Cambria"/>
                <a:cs typeface="Cambria"/>
              </a:rPr>
              <a:t>gladiolUS</a:t>
            </a:r>
            <a:r>
              <a:rPr sz="2000" spc="55" dirty="0"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000315"/>
                </a:solidFill>
                <a:latin typeface="Cambria"/>
                <a:cs typeface="Cambria"/>
              </a:rPr>
              <a:t>4-</a:t>
            </a:r>
            <a:r>
              <a:rPr sz="2000" dirty="0">
                <a:solidFill>
                  <a:srgbClr val="000315"/>
                </a:solidFill>
                <a:latin typeface="Cambria"/>
                <a:cs typeface="Cambria"/>
              </a:rPr>
              <a:t>io</a:t>
            </a:r>
            <a:r>
              <a:rPr sz="2000" spc="-100" dirty="0">
                <a:solidFill>
                  <a:srgbClr val="000315"/>
                </a:solidFill>
                <a:latin typeface="Cambria"/>
                <a:cs typeface="Cambria"/>
              </a:rPr>
              <a:t> </a:t>
            </a:r>
            <a:r>
              <a:rPr sz="1950" spc="82" baseline="25641" dirty="0">
                <a:solidFill>
                  <a:srgbClr val="343434"/>
                </a:solidFill>
                <a:latin typeface="Cambria"/>
                <a:cs typeface="Cambria"/>
              </a:rPr>
              <a:t>0</a:t>
            </a:r>
            <a:r>
              <a:rPr sz="2000" spc="55" dirty="0">
                <a:solidFill>
                  <a:srgbClr val="343434"/>
                </a:solidFill>
                <a:latin typeface="Cambria"/>
                <a:cs typeface="Cambria"/>
              </a:rPr>
              <a:t>C</a:t>
            </a:r>
            <a:r>
              <a:rPr sz="2000" spc="-15" dirty="0">
                <a:solidFill>
                  <a:srgbClr val="343434"/>
                </a:solidFill>
                <a:latin typeface="Cambria"/>
                <a:cs typeface="Cambria"/>
              </a:rPr>
              <a:t> </a:t>
            </a:r>
            <a:r>
              <a:rPr sz="2000" spc="-130" dirty="0">
                <a:solidFill>
                  <a:srgbClr val="1F1F1F"/>
                </a:solidFill>
                <a:latin typeface="Cambria"/>
                <a:cs typeface="Cambria"/>
              </a:rPr>
              <a:t>COld</a:t>
            </a:r>
            <a:r>
              <a:rPr sz="2000" spc="75" dirty="0">
                <a:solidFill>
                  <a:srgbClr val="1F1F1F"/>
                </a:solidFill>
                <a:latin typeface="Cambria"/>
                <a:cs typeface="Cambria"/>
              </a:rPr>
              <a:t> </a:t>
            </a:r>
            <a:r>
              <a:rPr sz="2000" spc="-60" dirty="0">
                <a:solidFill>
                  <a:srgbClr val="4D5E70"/>
                </a:solidFill>
                <a:latin typeface="Cambria"/>
                <a:cs typeface="Cambria"/>
              </a:rPr>
              <a:t>temperature</a:t>
            </a:r>
            <a:r>
              <a:rPr sz="2000" spc="-40" dirty="0">
                <a:solidFill>
                  <a:srgbClr val="4D5E70"/>
                </a:solidFill>
                <a:latin typeface="Cambria"/>
                <a:cs typeface="Cambria"/>
              </a:rPr>
              <a:t> </a:t>
            </a:r>
            <a:r>
              <a:rPr sz="2000" spc="-20" dirty="0">
                <a:solidFill>
                  <a:srgbClr val="52626E"/>
                </a:solidFill>
                <a:latin typeface="Cambria"/>
                <a:cs typeface="Cambria"/>
              </a:rPr>
              <a:t>are</a:t>
            </a:r>
            <a:r>
              <a:rPr sz="2000" spc="-5" dirty="0">
                <a:solidFill>
                  <a:srgbClr val="52626E"/>
                </a:solidFill>
                <a:latin typeface="Cambria"/>
                <a:cs typeface="Cambria"/>
              </a:rPr>
              <a:t> </a:t>
            </a:r>
            <a:r>
              <a:rPr sz="2000" spc="-10" dirty="0">
                <a:solidFill>
                  <a:srgbClr val="1F1F1F"/>
                </a:solidFill>
                <a:latin typeface="Cambria"/>
                <a:cs typeface="Cambria"/>
              </a:rPr>
              <a:t>required.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60706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4500" y="5689600"/>
            <a:ext cx="7315200" cy="254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98568" y="960078"/>
            <a:ext cx="7356899" cy="391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rgbClr val="1D1D1D"/>
                </a:solidFill>
                <a:latin typeface="Cambria"/>
                <a:cs typeface="Cambria"/>
              </a:rPr>
              <a:t>Gladiolus</a:t>
            </a:r>
            <a:r>
              <a:rPr sz="1700" spc="250" dirty="0">
                <a:solidFill>
                  <a:srgbClr val="1D1D1D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161616"/>
                </a:solidFill>
                <a:latin typeface="Cambria"/>
                <a:cs typeface="Cambria"/>
              </a:rPr>
              <a:t>belongs</a:t>
            </a:r>
            <a:r>
              <a:rPr sz="1700" spc="365" dirty="0">
                <a:solidFill>
                  <a:srgbClr val="161616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00051C"/>
                </a:solidFill>
                <a:latin typeface="Cambria"/>
                <a:cs typeface="Cambria"/>
              </a:rPr>
              <a:t>to</a:t>
            </a:r>
            <a:r>
              <a:rPr sz="1700" spc="125" dirty="0">
                <a:solidFill>
                  <a:srgbClr val="00051C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000E21"/>
                </a:solidFill>
                <a:latin typeface="Cambria"/>
                <a:cs typeface="Cambria"/>
              </a:rPr>
              <a:t>the</a:t>
            </a:r>
            <a:r>
              <a:rPr sz="1700" spc="245" dirty="0">
                <a:solidFill>
                  <a:srgbClr val="000E21"/>
                </a:solidFill>
                <a:latin typeface="Cambria"/>
                <a:cs typeface="Cambria"/>
              </a:rPr>
              <a:t> </a:t>
            </a:r>
            <a:r>
              <a:rPr sz="1700" dirty="0">
                <a:solidFill>
                  <a:srgbClr val="0F0F0F"/>
                </a:solidFill>
                <a:latin typeface="Cambria"/>
                <a:cs typeface="Cambria"/>
              </a:rPr>
              <a:t>family</a:t>
            </a:r>
            <a:r>
              <a:rPr sz="1700" spc="390" dirty="0">
                <a:solidFill>
                  <a:srgbClr val="0F0F0F"/>
                </a:solidFill>
                <a:latin typeface="Cambria"/>
                <a:cs typeface="Cambria"/>
              </a:rPr>
              <a:t> </a:t>
            </a:r>
            <a:r>
              <a:rPr sz="1700" spc="-10" dirty="0">
                <a:solidFill>
                  <a:srgbClr val="131313"/>
                </a:solidFill>
                <a:latin typeface="Cambria"/>
                <a:cs typeface="Cambria"/>
              </a:rPr>
              <a:t>lridaceae.</a:t>
            </a:r>
            <a:endParaRPr sz="17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360"/>
              </a:spcBef>
              <a:tabLst>
                <a:tab pos="551180" algn="l"/>
                <a:tab pos="1231900" algn="l"/>
                <a:tab pos="2252980" algn="l"/>
                <a:tab pos="2755265" algn="l"/>
                <a:tab pos="3903345" algn="l"/>
                <a:tab pos="4525645" algn="l"/>
                <a:tab pos="4978400" algn="l"/>
                <a:tab pos="5554980" algn="l"/>
                <a:tab pos="6184900" algn="l"/>
              </a:tabLst>
            </a:pPr>
            <a:r>
              <a:rPr sz="1750" spc="-25" dirty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sz="1750" dirty="0">
                <a:solidFill>
                  <a:srgbClr val="0F0F0F"/>
                </a:solidFill>
                <a:latin typeface="Times New Roman"/>
                <a:cs typeface="Times New Roman"/>
              </a:rPr>
              <a:t>	</a:t>
            </a:r>
            <a:r>
              <a:rPr sz="1750" spc="50" dirty="0">
                <a:solidFill>
                  <a:srgbClr val="212121"/>
                </a:solidFill>
                <a:latin typeface="Times New Roman"/>
                <a:cs typeface="Times New Roman"/>
              </a:rPr>
              <a:t>name</a:t>
            </a:r>
            <a:r>
              <a:rPr sz="1750" dirty="0">
                <a:solidFill>
                  <a:srgbClr val="212121"/>
                </a:solidFill>
                <a:latin typeface="Times New Roman"/>
                <a:cs typeface="Times New Roman"/>
              </a:rPr>
              <a:t>	</a:t>
            </a:r>
            <a:r>
              <a:rPr sz="1750" spc="-10" dirty="0">
                <a:solidFill>
                  <a:srgbClr val="030303"/>
                </a:solidFill>
                <a:latin typeface="Times New Roman"/>
                <a:cs typeface="Times New Roman"/>
              </a:rPr>
              <a:t>gladinlus</a:t>
            </a:r>
            <a:r>
              <a:rPr sz="1750" dirty="0">
                <a:solidFill>
                  <a:srgbClr val="030303"/>
                </a:solidFill>
                <a:latin typeface="Times New Roman"/>
                <a:cs typeface="Times New Roman"/>
              </a:rPr>
              <a:t>	</a:t>
            </a:r>
            <a:r>
              <a:rPr sz="1750" spc="-25" dirty="0">
                <a:solidFill>
                  <a:srgbClr val="232323"/>
                </a:solidFill>
                <a:latin typeface="Times New Roman"/>
                <a:cs typeface="Times New Roman"/>
              </a:rPr>
              <a:t>was</a:t>
            </a:r>
            <a:r>
              <a:rPr sz="1750" dirty="0">
                <a:solidFill>
                  <a:srgbClr val="232323"/>
                </a:solidFill>
                <a:latin typeface="Times New Roman"/>
                <a:cs typeface="Times New Roman"/>
              </a:rPr>
              <a:t>	</a:t>
            </a:r>
            <a:r>
              <a:rPr sz="1750" spc="-10" dirty="0">
                <a:latin typeface="Times New Roman"/>
                <a:cs typeface="Times New Roman"/>
              </a:rPr>
              <a:t>originated</a:t>
            </a:r>
            <a:r>
              <a:rPr sz="1750" dirty="0">
                <a:latin typeface="Times New Roman"/>
                <a:cs typeface="Times New Roman"/>
              </a:rPr>
              <a:t>	</a:t>
            </a:r>
            <a:r>
              <a:rPr sz="1750" i="1" spc="55" dirty="0">
                <a:solidFill>
                  <a:srgbClr val="181818"/>
                </a:solidFill>
                <a:latin typeface="Times New Roman"/>
                <a:cs typeface="Times New Roman"/>
              </a:rPr>
              <a:t>ko</a:t>
            </a:r>
            <a:r>
              <a:rPr sz="1750" i="1" spc="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750" spc="-25" dirty="0">
                <a:solidFill>
                  <a:srgbClr val="000716"/>
                </a:solidFill>
                <a:latin typeface="Times New Roman"/>
                <a:cs typeface="Times New Roman"/>
              </a:rPr>
              <a:t>rn</a:t>
            </a:r>
            <a:r>
              <a:rPr sz="1750" dirty="0">
                <a:solidFill>
                  <a:srgbClr val="000716"/>
                </a:solidFill>
                <a:latin typeface="Times New Roman"/>
                <a:cs typeface="Times New Roman"/>
              </a:rPr>
              <a:t>	</a:t>
            </a:r>
            <a:r>
              <a:rPr sz="1750" spc="35" dirty="0">
                <a:solidFill>
                  <a:srgbClr val="030303"/>
                </a:solidFill>
                <a:latin typeface="Times New Roman"/>
                <a:cs typeface="Times New Roman"/>
              </a:rPr>
              <a:t>the</a:t>
            </a:r>
            <a:r>
              <a:rPr sz="1750" dirty="0">
                <a:solidFill>
                  <a:srgbClr val="030303"/>
                </a:solidFill>
                <a:latin typeface="Times New Roman"/>
                <a:cs typeface="Times New Roman"/>
              </a:rPr>
              <a:t>	</a:t>
            </a:r>
            <a:r>
              <a:rPr sz="1750" spc="-10" dirty="0">
                <a:solidFill>
                  <a:srgbClr val="181818"/>
                </a:solidFill>
                <a:latin typeface="Times New Roman"/>
                <a:cs typeface="Times New Roman"/>
              </a:rPr>
              <a:t>latin</a:t>
            </a:r>
            <a:r>
              <a:rPr sz="1750" dirty="0">
                <a:solidFill>
                  <a:srgbClr val="181818"/>
                </a:solidFill>
                <a:latin typeface="Times New Roman"/>
                <a:cs typeface="Times New Roman"/>
              </a:rPr>
              <a:t>	</a:t>
            </a:r>
            <a:r>
              <a:rPr sz="1750" spc="-20" dirty="0">
                <a:solidFill>
                  <a:srgbClr val="131313"/>
                </a:solidFill>
                <a:latin typeface="Times New Roman"/>
                <a:cs typeface="Times New Roman"/>
              </a:rPr>
              <a:t>word</a:t>
            </a:r>
            <a:r>
              <a:rPr sz="1750" dirty="0">
                <a:solidFill>
                  <a:srgbClr val="131313"/>
                </a:solidFill>
                <a:latin typeface="Times New Roman"/>
                <a:cs typeface="Times New Roman"/>
              </a:rPr>
              <a:t>	</a:t>
            </a:r>
            <a:r>
              <a:rPr sz="1750" i="1" spc="-10" dirty="0">
                <a:solidFill>
                  <a:srgbClr val="262626"/>
                </a:solidFill>
                <a:latin typeface="Times New Roman"/>
                <a:cs typeface="Times New Roman"/>
              </a:rPr>
              <a:t>9ladius,</a:t>
            </a:r>
            <a:endParaRPr sz="1750" dirty="0">
              <a:latin typeface="Times New Roman"/>
              <a:cs typeface="Times New Roman"/>
            </a:endParaRPr>
          </a:p>
          <a:p>
            <a:pPr marL="29845">
              <a:lnSpc>
                <a:spcPct val="100000"/>
              </a:lnSpc>
              <a:spcBef>
                <a:spcPts val="800"/>
              </a:spcBef>
            </a:pPr>
            <a:r>
              <a:rPr sz="1800" dirty="0">
                <a:solidFill>
                  <a:srgbClr val="242424"/>
                </a:solidFill>
                <a:latin typeface="Times New Roman"/>
                <a:cs typeface="Times New Roman"/>
              </a:rPr>
              <a:t>meaning</a:t>
            </a:r>
            <a:r>
              <a:rPr sz="1800" spc="165" dirty="0">
                <a:solidFill>
                  <a:srgbClr val="24242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81818"/>
                </a:solidFill>
                <a:latin typeface="Times New Roman"/>
                <a:cs typeface="Times New Roman"/>
              </a:rPr>
              <a:t>a</a:t>
            </a:r>
            <a:r>
              <a:rPr sz="1800" spc="3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61616"/>
                </a:solidFill>
                <a:latin typeface="Times New Roman"/>
                <a:cs typeface="Times New Roman"/>
              </a:rPr>
              <a:t>sword,</a:t>
            </a:r>
            <a:r>
              <a:rPr sz="1800" spc="15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31313"/>
                </a:solidFill>
                <a:latin typeface="Times New Roman"/>
                <a:cs typeface="Times New Roman"/>
              </a:rPr>
              <a:t>on</a:t>
            </a:r>
            <a:r>
              <a:rPr sz="1800" spc="7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F0F0F"/>
                </a:solidFill>
                <a:latin typeface="Times New Roman"/>
                <a:cs typeface="Times New Roman"/>
              </a:rPr>
              <a:t>account</a:t>
            </a:r>
            <a:r>
              <a:rPr sz="1800" spc="3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81818"/>
                </a:solidFill>
                <a:latin typeface="Times New Roman"/>
                <a:cs typeface="Times New Roman"/>
              </a:rPr>
              <a:t>of</a:t>
            </a:r>
            <a:r>
              <a:rPr sz="1800" spc="210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70778C"/>
                </a:solidFill>
                <a:latin typeface="Times New Roman"/>
                <a:cs typeface="Times New Roman"/>
              </a:rPr>
              <a:t>the</a:t>
            </a:r>
            <a:r>
              <a:rPr sz="1800" spc="345" dirty="0">
                <a:solidFill>
                  <a:srgbClr val="70778C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50505"/>
                </a:solidFill>
                <a:latin typeface="Times New Roman"/>
                <a:cs typeface="Times New Roman"/>
              </a:rPr>
              <a:t>sword-</a:t>
            </a:r>
            <a:r>
              <a:rPr sz="1800" dirty="0">
                <a:solidFill>
                  <a:srgbClr val="050505"/>
                </a:solidFill>
                <a:latin typeface="Times New Roman"/>
                <a:cs typeface="Times New Roman"/>
              </a:rPr>
              <a:t>like</a:t>
            </a:r>
            <a:r>
              <a:rPr sz="1800" spc="16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shape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878CA7"/>
                </a:solidFill>
                <a:latin typeface="Times New Roman"/>
                <a:cs typeface="Times New Roman"/>
              </a:rPr>
              <a:t>of</a:t>
            </a:r>
            <a:r>
              <a:rPr sz="1800" spc="110" dirty="0">
                <a:solidFill>
                  <a:srgbClr val="878CA7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4626B"/>
                </a:solidFill>
                <a:latin typeface="Times New Roman"/>
                <a:cs typeface="Times New Roman"/>
              </a:rPr>
              <a:t>the</a:t>
            </a:r>
            <a:r>
              <a:rPr sz="1800" spc="215" dirty="0">
                <a:solidFill>
                  <a:srgbClr val="54626B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242424"/>
                </a:solidFill>
                <a:latin typeface="Times New Roman"/>
                <a:cs typeface="Times New Roman"/>
              </a:rPr>
              <a:t>foliage.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sz="1800" dirty="0">
                <a:solidFill>
                  <a:srgbClr val="161616"/>
                </a:solidFill>
                <a:latin typeface="Times New Roman"/>
                <a:cs typeface="Times New Roman"/>
              </a:rPr>
              <a:t>The</a:t>
            </a:r>
            <a:r>
              <a:rPr sz="1800" spc="37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181818"/>
                </a:solidFill>
                <a:latin typeface="Times New Roman"/>
                <a:cs typeface="Times New Roman"/>
              </a:rPr>
              <a:t>cnmmon</a:t>
            </a:r>
            <a:r>
              <a:rPr sz="1800" spc="35" dirty="0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sz="1800" dirty="0">
                <a:solidFill>
                  <a:srgbClr val="0F0F0F"/>
                </a:solidFill>
                <a:latin typeface="Times New Roman"/>
                <a:cs typeface="Times New Roman"/>
              </a:rPr>
              <a:t>name</a:t>
            </a:r>
            <a:r>
              <a:rPr sz="1800" spc="41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67697C"/>
                </a:solidFill>
                <a:latin typeface="Times New Roman"/>
                <a:cs typeface="Times New Roman"/>
              </a:rPr>
              <a:t>of</a:t>
            </a:r>
            <a:r>
              <a:rPr sz="1800" spc="400" dirty="0">
                <a:solidFill>
                  <a:srgbClr val="67697C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51515"/>
                </a:solidFill>
                <a:latin typeface="Times New Roman"/>
                <a:cs typeface="Times New Roman"/>
              </a:rPr>
              <a:t>giadiolus</a:t>
            </a:r>
            <a:r>
              <a:rPr sz="1800" spc="455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31313"/>
                </a:solidFill>
                <a:latin typeface="Times New Roman"/>
                <a:cs typeface="Times New Roman"/>
              </a:rPr>
              <a:t>is</a:t>
            </a:r>
            <a:r>
              <a:rPr sz="1800" spc="14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81818"/>
                </a:solidFill>
                <a:latin typeface="Times New Roman"/>
                <a:cs typeface="Times New Roman"/>
              </a:rPr>
              <a:t>‘sword</a:t>
            </a:r>
            <a:r>
              <a:rPr sz="1800" spc="25" dirty="0">
                <a:solidFill>
                  <a:srgbClr val="181818"/>
                </a:solidFill>
                <a:latin typeface="Times New Roman"/>
                <a:cs typeface="Times New Roman"/>
              </a:rPr>
              <a:t>  </a:t>
            </a:r>
            <a:r>
              <a:rPr sz="1800" dirty="0">
                <a:solidFill>
                  <a:srgbClr val="000A1F"/>
                </a:solidFill>
                <a:latin typeface="Times New Roman"/>
                <a:cs typeface="Times New Roman"/>
              </a:rPr>
              <a:t>lily’</a:t>
            </a:r>
            <a:r>
              <a:rPr sz="1800" spc="365" dirty="0">
                <a:solidFill>
                  <a:srgbClr val="000A1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11111"/>
                </a:solidFill>
                <a:latin typeface="Times New Roman"/>
                <a:cs typeface="Times New Roman"/>
              </a:rPr>
              <a:t>because</a:t>
            </a:r>
            <a:r>
              <a:rPr sz="1800" spc="475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61616"/>
                </a:solidFill>
                <a:latin typeface="Times New Roman"/>
                <a:cs typeface="Times New Roman"/>
              </a:rPr>
              <a:t>nf</a:t>
            </a:r>
            <a:r>
              <a:rPr sz="1800" spc="49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F0F0F"/>
                </a:solidFill>
                <a:latin typeface="Times New Roman"/>
                <a:cs typeface="Times New Roman"/>
              </a:rPr>
              <a:t>its</a:t>
            </a:r>
            <a:r>
              <a:rPr sz="1800" spc="21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E0E0E"/>
                </a:solidFill>
                <a:latin typeface="Times New Roman"/>
                <a:cs typeface="Times New Roman"/>
              </a:rPr>
              <a:t>sword</a:t>
            </a:r>
            <a:endParaRPr sz="1800" dirty="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  <a:spcBef>
                <a:spcPts val="790"/>
              </a:spcBef>
            </a:pPr>
            <a:r>
              <a:rPr sz="1850" dirty="0">
                <a:solidFill>
                  <a:srgbClr val="626E85"/>
                </a:solidFill>
                <a:latin typeface="Times New Roman"/>
                <a:cs typeface="Times New Roman"/>
              </a:rPr>
              <a:t>shaped</a:t>
            </a:r>
            <a:r>
              <a:rPr sz="1850" spc="270" dirty="0">
                <a:solidFill>
                  <a:srgbClr val="626E85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181818"/>
                </a:solidFill>
                <a:latin typeface="Times New Roman"/>
                <a:cs typeface="Times New Roman"/>
              </a:rPr>
              <a:t>foliage.</a:t>
            </a:r>
            <a:endParaRPr sz="1850" dirty="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1180"/>
              </a:spcBef>
              <a:tabLst>
                <a:tab pos="6357620" algn="l"/>
              </a:tabLst>
            </a:pPr>
            <a:r>
              <a:rPr sz="1850" dirty="0">
                <a:solidFill>
                  <a:srgbClr val="161616"/>
                </a:solidFill>
                <a:latin typeface="Times New Roman"/>
                <a:cs typeface="Times New Roman"/>
              </a:rPr>
              <a:t>Gladiolus</a:t>
            </a:r>
            <a:r>
              <a:rPr sz="1850" spc="30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4D5664"/>
                </a:solidFill>
                <a:latin typeface="Times New Roman"/>
                <a:cs typeface="Times New Roman"/>
              </a:rPr>
              <a:t>is</a:t>
            </a:r>
            <a:r>
              <a:rPr sz="1850" spc="245" dirty="0">
                <a:solidFill>
                  <a:srgbClr val="4D5664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C0C0C"/>
                </a:solidFill>
                <a:latin typeface="Times New Roman"/>
                <a:cs typeface="Times New Roman"/>
              </a:rPr>
              <a:t>popularly</a:t>
            </a:r>
            <a:r>
              <a:rPr sz="1850" spc="370" dirty="0">
                <a:solidFill>
                  <a:srgbClr val="0C0C0C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F0F0F"/>
                </a:solidFill>
                <a:latin typeface="Times New Roman"/>
                <a:cs typeface="Times New Roman"/>
              </a:rPr>
              <a:t>known</a:t>
            </a:r>
            <a:r>
              <a:rPr sz="1850" spc="390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as</a:t>
            </a:r>
            <a:r>
              <a:rPr sz="1850" spc="18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31313"/>
                </a:solidFill>
                <a:latin typeface="Times New Roman"/>
                <a:cs typeface="Times New Roman"/>
              </a:rPr>
              <a:t>green</a:t>
            </a:r>
            <a:r>
              <a:rPr sz="1850" spc="285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30303"/>
                </a:solidFill>
                <a:latin typeface="Times New Roman"/>
                <a:cs typeface="Times New Roman"/>
              </a:rPr>
              <a:t>of</a:t>
            </a:r>
            <a:r>
              <a:rPr sz="1850" spc="39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C1C1C"/>
                </a:solidFill>
                <a:latin typeface="Times New Roman"/>
                <a:cs typeface="Times New Roman"/>
              </a:rPr>
              <a:t>bulbous</a:t>
            </a:r>
            <a:r>
              <a:rPr sz="1850" spc="245" dirty="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0C0C0C"/>
                </a:solidFill>
                <a:latin typeface="Times New Roman"/>
                <a:cs typeface="Times New Roman"/>
              </a:rPr>
              <a:t>ornamental</a:t>
            </a:r>
            <a:r>
              <a:rPr sz="1850" dirty="0">
                <a:solidFill>
                  <a:srgbClr val="0C0C0C"/>
                </a:solidFill>
                <a:latin typeface="Times New Roman"/>
                <a:cs typeface="Times New Roman"/>
              </a:rPr>
              <a:t>	</a:t>
            </a:r>
            <a:r>
              <a:rPr sz="1850" spc="-10" dirty="0">
                <a:solidFill>
                  <a:srgbClr val="111111"/>
                </a:solidFill>
                <a:latin typeface="Times New Roman"/>
                <a:cs typeface="Times New Roman"/>
              </a:rPr>
              <a:t>plants</a:t>
            </a:r>
            <a:endParaRPr sz="1850" dirty="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730"/>
              </a:spcBef>
            </a:pPr>
            <a:r>
              <a:rPr sz="1900" dirty="0">
                <a:solidFill>
                  <a:srgbClr val="131313"/>
                </a:solidFill>
                <a:latin typeface="Times New Roman"/>
                <a:cs typeface="Times New Roman"/>
              </a:rPr>
              <a:t>and</a:t>
            </a:r>
            <a:r>
              <a:rPr sz="1900" spc="120" dirty="0">
                <a:solidFill>
                  <a:srgbClr val="131313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00C1A"/>
                </a:solidFill>
                <a:latin typeface="Times New Roman"/>
                <a:cs typeface="Times New Roman"/>
              </a:rPr>
              <a:t>is</a:t>
            </a:r>
            <a:r>
              <a:rPr sz="1900" spc="35" dirty="0">
                <a:solidFill>
                  <a:srgbClr val="000C1A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native </a:t>
            </a:r>
            <a:r>
              <a:rPr sz="1900" dirty="0">
                <a:solidFill>
                  <a:srgbClr val="38445B"/>
                </a:solidFill>
                <a:latin typeface="Times New Roman"/>
                <a:cs typeface="Times New Roman"/>
              </a:rPr>
              <a:t>to</a:t>
            </a:r>
            <a:r>
              <a:rPr sz="1900" spc="-75" dirty="0">
                <a:solidFill>
                  <a:srgbClr val="38445B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mediterranean</a:t>
            </a:r>
            <a:r>
              <a:rPr sz="1900" spc="120" dirty="0"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111"/>
                </a:solidFill>
                <a:latin typeface="Times New Roman"/>
                <a:cs typeface="Times New Roman"/>
              </a:rPr>
              <a:t>region</a:t>
            </a:r>
            <a:r>
              <a:rPr sz="1900" spc="-20" dirty="0">
                <a:solidFill>
                  <a:srgbClr val="000111"/>
                </a:solidFill>
                <a:latin typeface="Times New Roman"/>
                <a:cs typeface="Times New Roman"/>
              </a:rPr>
              <a:t> </a:t>
            </a:r>
            <a:r>
              <a:rPr sz="1900" spc="-310" dirty="0">
                <a:solidFill>
                  <a:srgbClr val="161616"/>
                </a:solidFill>
                <a:latin typeface="Times New Roman"/>
                <a:cs typeface="Times New Roman"/>
              </a:rPr>
              <a:t>&amp;</a:t>
            </a:r>
            <a:r>
              <a:rPr sz="1900" spc="9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50505"/>
                </a:solidFill>
                <a:latin typeface="Times New Roman"/>
                <a:cs typeface="Times New Roman"/>
              </a:rPr>
              <a:t>tropical</a:t>
            </a:r>
            <a:r>
              <a:rPr sz="1900" spc="2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111111"/>
                </a:solidFill>
                <a:latin typeface="Times New Roman"/>
                <a:cs typeface="Times New Roman"/>
              </a:rPr>
              <a:t>South</a:t>
            </a:r>
            <a:r>
              <a:rPr sz="1900" spc="-80" dirty="0">
                <a:solidFill>
                  <a:srgbClr val="111111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00A1C"/>
                </a:solidFill>
                <a:latin typeface="Times New Roman"/>
                <a:cs typeface="Times New Roman"/>
              </a:rPr>
              <a:t>Asia.</a:t>
            </a:r>
            <a:endParaRPr sz="1900" dirty="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  <a:spcBef>
                <a:spcPts val="1120"/>
              </a:spcBef>
            </a:pPr>
            <a:r>
              <a:rPr sz="1900" spc="-25" dirty="0">
                <a:solidFill>
                  <a:srgbClr val="1F1F1F"/>
                </a:solidFill>
                <a:latin typeface="Times New Roman"/>
                <a:cs typeface="Times New Roman"/>
              </a:rPr>
              <a:t>Gtadiolus</a:t>
            </a:r>
            <a:r>
              <a:rPr sz="1900" spc="-60" dirty="0">
                <a:solidFill>
                  <a:srgbClr val="1F1F1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1A1A1A"/>
                </a:solidFill>
                <a:latin typeface="Times New Roman"/>
                <a:cs typeface="Times New Roman"/>
              </a:rPr>
              <a:t>are</a:t>
            </a:r>
            <a:r>
              <a:rPr sz="1900" spc="-80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900" spc="-120" dirty="0">
                <a:latin typeface="Times New Roman"/>
                <a:cs typeface="Times New Roman"/>
              </a:rPr>
              <a:t>gi-</a:t>
            </a:r>
            <a:r>
              <a:rPr sz="1900" spc="-85" dirty="0">
                <a:latin typeface="Times New Roman"/>
                <a:cs typeface="Times New Roman"/>
              </a:rPr>
              <a:t>oivn</a:t>
            </a:r>
            <a:r>
              <a:rPr sz="1900" spc="100" dirty="0">
                <a:latin typeface="Times New Roman"/>
                <a:cs typeface="Times New Roman"/>
              </a:rPr>
              <a:t> </a:t>
            </a:r>
            <a:r>
              <a:rPr sz="1900" spc="-60" dirty="0">
                <a:solidFill>
                  <a:srgbClr val="010A1F"/>
                </a:solidFill>
                <a:latin typeface="Times New Roman"/>
                <a:cs typeface="Times New Roman"/>
              </a:rPr>
              <a:t>in </a:t>
            </a:r>
            <a:r>
              <a:rPr sz="1900" dirty="0">
                <a:latin typeface="Times New Roman"/>
                <a:cs typeface="Times New Roman"/>
              </a:rPr>
              <a:t>all</a:t>
            </a:r>
            <a:r>
              <a:rPr sz="1900" spc="155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E0E0E"/>
                </a:solidFill>
                <a:latin typeface="Times New Roman"/>
                <a:cs typeface="Times New Roman"/>
              </a:rPr>
              <a:t>parts</a:t>
            </a:r>
            <a:r>
              <a:rPr sz="1900" spc="-75" dirty="0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of</a:t>
            </a:r>
            <a:r>
              <a:rPr sz="1900" spc="-35" dirty="0"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F0F0F"/>
                </a:solidFill>
                <a:latin typeface="Times New Roman"/>
                <a:cs typeface="Times New Roman"/>
              </a:rPr>
              <a:t>the</a:t>
            </a:r>
            <a:r>
              <a:rPr sz="1900" spc="-5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030303"/>
                </a:solidFill>
                <a:latin typeface="Times New Roman"/>
                <a:cs typeface="Times New Roman"/>
              </a:rPr>
              <a:t>world.</a:t>
            </a:r>
            <a:r>
              <a:rPr sz="1900" spc="-20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81F2D"/>
                </a:solidFill>
                <a:latin typeface="Times New Roman"/>
                <a:cs typeface="Times New Roman"/>
              </a:rPr>
              <a:t>In</a:t>
            </a:r>
            <a:r>
              <a:rPr sz="1900" spc="65" dirty="0">
                <a:solidFill>
                  <a:srgbClr val="081F2D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F0F0F"/>
                </a:solidFill>
                <a:latin typeface="Times New Roman"/>
                <a:cs typeface="Times New Roman"/>
              </a:rPr>
              <a:t>temperate</a:t>
            </a:r>
            <a:r>
              <a:rPr sz="1900" spc="5" dirty="0">
                <a:solidFill>
                  <a:srgbClr val="0F0F0F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latin typeface="Times New Roman"/>
                <a:cs typeface="Times New Roman"/>
              </a:rPr>
              <a:t>countries</a:t>
            </a:r>
            <a:r>
              <a:rPr sz="1900" spc="-5" dirty="0"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rgbClr val="0E0E0E"/>
                </a:solidFill>
                <a:latin typeface="Times New Roman"/>
                <a:cs typeface="Times New Roman"/>
              </a:rPr>
              <a:t>the</a:t>
            </a:r>
            <a:endParaRPr sz="1900" dirty="0">
              <a:latin typeface="Times New Roman"/>
              <a:cs typeface="Times New Roman"/>
            </a:endParaRPr>
          </a:p>
          <a:p>
            <a:pPr marL="42545">
              <a:lnSpc>
                <a:spcPct val="100000"/>
              </a:lnSpc>
              <a:spcBef>
                <a:spcPts val="770"/>
              </a:spcBef>
            </a:pPr>
            <a:r>
              <a:rPr sz="1850" dirty="0">
                <a:solidFill>
                  <a:srgbClr val="212121"/>
                </a:solidFill>
                <a:latin typeface="Times New Roman"/>
                <a:cs typeface="Times New Roman"/>
              </a:rPr>
              <a:t>most</a:t>
            </a:r>
            <a:r>
              <a:rPr sz="1850" spc="320" dirty="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2F2F2F"/>
                </a:solidFill>
                <a:latin typeface="Times New Roman"/>
                <a:cs typeface="Times New Roman"/>
              </a:rPr>
              <a:t>important</a:t>
            </a:r>
            <a:r>
              <a:rPr sz="1850" spc="35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61616"/>
                </a:solidFill>
                <a:latin typeface="Times New Roman"/>
                <a:cs typeface="Times New Roman"/>
              </a:rPr>
              <a:t>period</a:t>
            </a:r>
            <a:r>
              <a:rPr sz="1850" spc="440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232323"/>
                </a:solidFill>
                <a:latin typeface="Times New Roman"/>
                <a:cs typeface="Times New Roman"/>
              </a:rPr>
              <a:t>is</a:t>
            </a:r>
            <a:r>
              <a:rPr sz="1850" spc="10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summer,</a:t>
            </a:r>
            <a:r>
              <a:rPr sz="1850" spc="310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96B7B"/>
                </a:solidFill>
                <a:latin typeface="Times New Roman"/>
                <a:cs typeface="Times New Roman"/>
              </a:rPr>
              <a:t>in</a:t>
            </a:r>
            <a:r>
              <a:rPr sz="1850" spc="315" dirty="0">
                <a:solidFill>
                  <a:srgbClr val="596B7B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tropical</a:t>
            </a:r>
            <a:r>
              <a:rPr sz="1850" spc="33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51515"/>
                </a:solidFill>
                <a:latin typeface="Times New Roman"/>
                <a:cs typeface="Times New Roman"/>
              </a:rPr>
              <a:t>and</a:t>
            </a:r>
            <a:r>
              <a:rPr sz="1850" spc="280" dirty="0">
                <a:solidFill>
                  <a:srgbClr val="15151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81818"/>
                </a:solidFill>
                <a:latin typeface="Times New Roman"/>
                <a:cs typeface="Times New Roman"/>
              </a:rPr>
              <a:t>subtropical</a:t>
            </a:r>
            <a:r>
              <a:rPr sz="1850" spc="385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151515"/>
                </a:solidFill>
                <a:latin typeface="Times New Roman"/>
                <a:cs typeface="Times New Roman"/>
              </a:rPr>
              <a:t>climate</a:t>
            </a:r>
            <a:endParaRPr sz="1850" dirty="0">
              <a:latin typeface="Times New Roman"/>
              <a:cs typeface="Times New Roman"/>
            </a:endParaRPr>
          </a:p>
          <a:p>
            <a:pPr marL="33020">
              <a:lnSpc>
                <a:spcPct val="100000"/>
              </a:lnSpc>
              <a:spcBef>
                <a:spcPts val="830"/>
              </a:spcBef>
            </a:pPr>
            <a:r>
              <a:rPr sz="1750" dirty="0">
                <a:solidFill>
                  <a:srgbClr val="546074"/>
                </a:solidFill>
                <a:latin typeface="Times New Roman"/>
                <a:cs typeface="Times New Roman"/>
              </a:rPr>
              <a:t>,it</a:t>
            </a:r>
            <a:r>
              <a:rPr sz="1750" spc="95" dirty="0">
                <a:solidFill>
                  <a:srgbClr val="546074"/>
                </a:solidFill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627282"/>
                </a:solidFill>
                <a:latin typeface="Times New Roman"/>
                <a:cs typeface="Times New Roman"/>
              </a:rPr>
              <a:t>is</a:t>
            </a:r>
            <a:r>
              <a:rPr sz="1750" spc="-95" dirty="0">
                <a:solidFill>
                  <a:srgbClr val="627282"/>
                </a:solidFill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6B8290"/>
                </a:solidFill>
                <a:latin typeface="Times New Roman"/>
                <a:cs typeface="Times New Roman"/>
              </a:rPr>
              <a:t>grown</a:t>
            </a:r>
            <a:r>
              <a:rPr sz="1750" spc="235" dirty="0">
                <a:solidFill>
                  <a:srgbClr val="6B8290"/>
                </a:solidFill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050505"/>
                </a:solidFill>
                <a:latin typeface="Times New Roman"/>
                <a:cs typeface="Times New Roman"/>
              </a:rPr>
              <a:t>in </a:t>
            </a:r>
            <a:r>
              <a:rPr sz="1750" spc="50" dirty="0">
                <a:solidFill>
                  <a:srgbClr val="2A2A2A"/>
                </a:solidFill>
                <a:latin typeface="Times New Roman"/>
                <a:cs typeface="Times New Roman"/>
              </a:rPr>
              <a:t>winter</a:t>
            </a:r>
            <a:r>
              <a:rPr sz="1750" spc="25" dirty="0">
                <a:solidFill>
                  <a:srgbClr val="2A2A2A"/>
                </a:solidFill>
                <a:latin typeface="Times New Roman"/>
                <a:cs typeface="Times New Roman"/>
              </a:rPr>
              <a:t> </a:t>
            </a:r>
            <a:r>
              <a:rPr sz="1750" spc="65" dirty="0">
                <a:solidFill>
                  <a:srgbClr val="161616"/>
                </a:solidFill>
                <a:latin typeface="Times New Roman"/>
                <a:cs typeface="Times New Roman"/>
              </a:rPr>
              <a:t>and</a:t>
            </a:r>
            <a:r>
              <a:rPr sz="1750" spc="17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750" spc="50" dirty="0">
                <a:solidFill>
                  <a:srgbClr val="030303"/>
                </a:solidFill>
                <a:latin typeface="Times New Roman"/>
                <a:cs typeface="Times New Roman"/>
              </a:rPr>
              <a:t>spring.</a:t>
            </a:r>
            <a:endParaRPr sz="1750" dirty="0">
              <a:latin typeface="Times New Roman"/>
              <a:cs typeface="Times New Roman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4383"/>
            <a:ext cx="77554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en-US" sz="2000" b="0" i="0" u="none" strike="noStrike" baseline="0" dirty="0" smtClean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000" b="0" i="0" u="none" strike="noStrike" baseline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i="0" u="none" strike="noStrike" baseline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Production technology of gladiolus under protected condition</a:t>
            </a:r>
            <a:r>
              <a:rPr lang="en-US" b="0" i="0" u="none" strike="noStrike" baseline="0" dirty="0" smtClean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7300" y="3975100"/>
            <a:ext cx="5397500" cy="1663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165100"/>
            <a:ext cx="8089900" cy="5969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" y="2095500"/>
            <a:ext cx="6883400" cy="5715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15623" y="762000"/>
            <a:ext cx="6883400" cy="609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marR="5080" indent="-6350">
              <a:lnSpc>
                <a:spcPct val="109500"/>
              </a:lnSpc>
              <a:spcBef>
                <a:spcPts val="100"/>
              </a:spcBef>
              <a:tabLst>
                <a:tab pos="3739515" algn="l"/>
              </a:tabLst>
            </a:pPr>
            <a:r>
              <a:rPr sz="1750" dirty="0">
                <a:solidFill>
                  <a:srgbClr val="030303"/>
                </a:solidFill>
                <a:latin typeface="Calibri"/>
                <a:cs typeface="Calibri"/>
              </a:rPr>
              <a:t>Gladiofus</a:t>
            </a:r>
            <a:r>
              <a:rPr sz="1750" spc="225" dirty="0">
                <a:solidFill>
                  <a:srgbClr val="030303"/>
                </a:solidFill>
                <a:latin typeface="Calibri"/>
                <a:cs typeface="Calibri"/>
              </a:rPr>
              <a:t> </a:t>
            </a:r>
            <a:r>
              <a:rPr sz="1750" dirty="0">
                <a:latin typeface="Calibri"/>
                <a:cs typeface="Calibri"/>
              </a:rPr>
              <a:t>is</a:t>
            </a:r>
            <a:r>
              <a:rPr sz="1750" spc="305" dirty="0">
                <a:latin typeface="Calibri"/>
                <a:cs typeface="Calibri"/>
              </a:rPr>
              <a:t> </a:t>
            </a:r>
            <a:r>
              <a:rPr sz="1750" spc="75" dirty="0">
                <a:solidFill>
                  <a:srgbClr val="524B31"/>
                </a:solidFill>
                <a:latin typeface="Calibri"/>
                <a:cs typeface="Calibri"/>
              </a:rPr>
              <a:t>a</a:t>
            </a:r>
            <a:r>
              <a:rPr sz="1750" spc="150" dirty="0">
                <a:solidFill>
                  <a:srgbClr val="524B31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181818"/>
                </a:solidFill>
                <a:latin typeface="Calibri"/>
                <a:cs typeface="Calibri"/>
              </a:rPr>
              <a:t>very</a:t>
            </a:r>
            <a:r>
              <a:rPr sz="1750" spc="204" dirty="0">
                <a:solidFill>
                  <a:srgbClr val="181818"/>
                </a:solidFill>
                <a:latin typeface="Calibri"/>
                <a:cs typeface="Calibri"/>
              </a:rPr>
              <a:t> </a:t>
            </a:r>
            <a:r>
              <a:rPr sz="1750" spc="50" dirty="0">
                <a:solidFill>
                  <a:srgbClr val="424242"/>
                </a:solidFill>
                <a:latin typeface="Calibri"/>
                <a:cs typeface="Calibri"/>
              </a:rPr>
              <a:t>popular</a:t>
            </a:r>
            <a:r>
              <a:rPr sz="1750" spc="395" dirty="0">
                <a:solidFill>
                  <a:srgbClr val="424242"/>
                </a:solidFill>
                <a:latin typeface="Calibri"/>
                <a:cs typeface="Calibri"/>
              </a:rPr>
              <a:t> </a:t>
            </a:r>
            <a:r>
              <a:rPr sz="1750" spc="-10" dirty="0">
                <a:latin typeface="Calibri"/>
                <a:cs typeface="Calibri"/>
              </a:rPr>
              <a:t>flowering</a:t>
            </a:r>
            <a:r>
              <a:rPr sz="1750" dirty="0">
                <a:latin typeface="Calibri"/>
                <a:cs typeface="Calibri"/>
              </a:rPr>
              <a:t>	</a:t>
            </a:r>
            <a:r>
              <a:rPr sz="1750" spc="60" dirty="0">
                <a:solidFill>
                  <a:srgbClr val="050505"/>
                </a:solidFill>
                <a:latin typeface="Calibri"/>
                <a:cs typeface="Calibri"/>
              </a:rPr>
              <a:t>plant</a:t>
            </a:r>
            <a:r>
              <a:rPr sz="1750" spc="350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750" spc="55" dirty="0">
                <a:solidFill>
                  <a:srgbClr val="212121"/>
                </a:solidFill>
                <a:latin typeface="Calibri"/>
                <a:cs typeface="Calibri"/>
              </a:rPr>
              <a:t>in</a:t>
            </a:r>
            <a:r>
              <a:rPr sz="1750" spc="295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050505"/>
                </a:solidFill>
                <a:latin typeface="Calibri"/>
                <a:cs typeface="Calibri"/>
              </a:rPr>
              <a:t>international</a:t>
            </a:r>
            <a:r>
              <a:rPr sz="1750" spc="480" dirty="0">
                <a:solidFill>
                  <a:srgbClr val="050505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49381D"/>
                </a:solidFill>
                <a:latin typeface="Calibri"/>
                <a:cs typeface="Calibri"/>
              </a:rPr>
              <a:t>cut</a:t>
            </a:r>
            <a:r>
              <a:rPr sz="1750" spc="295" dirty="0">
                <a:solidFill>
                  <a:srgbClr val="49381D"/>
                </a:solidFill>
                <a:latin typeface="Calibri"/>
                <a:cs typeface="Calibri"/>
              </a:rPr>
              <a:t> </a:t>
            </a:r>
            <a:r>
              <a:rPr sz="1750" spc="-10" dirty="0">
                <a:solidFill>
                  <a:srgbClr val="241A05"/>
                </a:solidFill>
                <a:latin typeface="Calibri"/>
                <a:cs typeface="Calibri"/>
              </a:rPr>
              <a:t>flowei </a:t>
            </a:r>
            <a:r>
              <a:rPr sz="1750" spc="-10" dirty="0">
                <a:solidFill>
                  <a:srgbClr val="1A1A1A"/>
                </a:solidFill>
                <a:latin typeface="Calibri"/>
                <a:cs typeface="Calibri"/>
              </a:rPr>
              <a:t>trade.</a:t>
            </a:r>
            <a:endParaRPr sz="175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8897" y="1422752"/>
            <a:ext cx="6924675" cy="249174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8415" marR="5080" indent="3175" algn="just">
              <a:lnSpc>
                <a:spcPct val="103600"/>
              </a:lnSpc>
              <a:spcBef>
                <a:spcPts val="15"/>
              </a:spcBef>
            </a:pPr>
            <a:r>
              <a:rPr sz="1850" dirty="0">
                <a:solidFill>
                  <a:srgbClr val="1D0F00"/>
                </a:solidFill>
                <a:latin typeface="Calibri"/>
                <a:cs typeface="Calibri"/>
              </a:rPr>
              <a:t>Its</a:t>
            </a:r>
            <a:r>
              <a:rPr sz="1850" spc="275" dirty="0">
                <a:solidFill>
                  <a:srgbClr val="1D0F0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95806B"/>
                </a:solidFill>
                <a:latin typeface="Calibri"/>
                <a:cs typeface="Calibri"/>
              </a:rPr>
              <a:t>magnificent</a:t>
            </a:r>
            <a:r>
              <a:rPr sz="1850" spc="495" dirty="0">
                <a:solidFill>
                  <a:srgbClr val="95806B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1C0A00"/>
                </a:solidFill>
                <a:latin typeface="Calibri"/>
                <a:cs typeface="Calibri"/>
              </a:rPr>
              <a:t>inflo</a:t>
            </a:r>
            <a:r>
              <a:rPr sz="1850" spc="165" dirty="0">
                <a:solidFill>
                  <a:srgbClr val="1C0A0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1C0A00"/>
                </a:solidFill>
                <a:latin typeface="Calibri"/>
                <a:cs typeface="Calibri"/>
              </a:rPr>
              <a:t>essence</a:t>
            </a:r>
            <a:r>
              <a:rPr sz="1850" spc="385" dirty="0">
                <a:solidFill>
                  <a:srgbClr val="1C0A0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4F3D26"/>
                </a:solidFill>
                <a:latin typeface="Calibri"/>
                <a:cs typeface="Calibri"/>
              </a:rPr>
              <a:t>with</a:t>
            </a:r>
            <a:r>
              <a:rPr sz="1850" spc="305" dirty="0">
                <a:solidFill>
                  <a:srgbClr val="4F3D26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5E543F"/>
                </a:solidFill>
                <a:latin typeface="Calibri"/>
                <a:cs typeface="Calibri"/>
              </a:rPr>
              <a:t>a</a:t>
            </a:r>
            <a:r>
              <a:rPr sz="1850" spc="315" dirty="0">
                <a:solidFill>
                  <a:srgbClr val="5E543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150800"/>
                </a:solidFill>
                <a:latin typeface="Calibri"/>
                <a:cs typeface="Calibri"/>
              </a:rPr>
              <a:t>variety</a:t>
            </a:r>
            <a:r>
              <a:rPr sz="1850" spc="470" dirty="0">
                <a:solidFill>
                  <a:srgbClr val="15080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231100"/>
                </a:solidFill>
                <a:latin typeface="Calibri"/>
                <a:cs typeface="Calibri"/>
              </a:rPr>
              <a:t>of</a:t>
            </a:r>
            <a:r>
              <a:rPr sz="1850" spc="240" dirty="0">
                <a:solidFill>
                  <a:srgbClr val="231100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50412A"/>
                </a:solidFill>
                <a:latin typeface="Calibri"/>
                <a:cs typeface="Calibri"/>
              </a:rPr>
              <a:t>colours</a:t>
            </a:r>
            <a:r>
              <a:rPr sz="1850" spc="375" dirty="0">
                <a:solidFill>
                  <a:srgbClr val="50412A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3D2B13"/>
                </a:solidFill>
                <a:latin typeface="Calibri"/>
                <a:cs typeface="Calibri"/>
              </a:rPr>
              <a:t>has</a:t>
            </a:r>
            <a:r>
              <a:rPr sz="1850" spc="290" dirty="0">
                <a:solidFill>
                  <a:srgbClr val="3D2B13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90856B"/>
                </a:solidFill>
                <a:latin typeface="Calibri"/>
                <a:cs typeface="Calibri"/>
              </a:rPr>
              <a:t>made</a:t>
            </a:r>
            <a:r>
              <a:rPr sz="1850" spc="340" dirty="0">
                <a:solidFill>
                  <a:srgbClr val="90856B"/>
                </a:solidFill>
                <a:latin typeface="Calibri"/>
                <a:cs typeface="Calibri"/>
              </a:rPr>
              <a:t> </a:t>
            </a:r>
            <a:r>
              <a:rPr sz="1850" spc="-25" dirty="0">
                <a:solidFill>
                  <a:srgbClr val="56462D"/>
                </a:solidFill>
                <a:latin typeface="Calibri"/>
                <a:cs typeface="Calibri"/>
              </a:rPr>
              <a:t>it </a:t>
            </a:r>
            <a:r>
              <a:rPr sz="1850" dirty="0">
                <a:solidFill>
                  <a:srgbClr val="050505"/>
                </a:solidFill>
                <a:latin typeface="Calibri"/>
                <a:cs typeface="Calibri"/>
              </a:rPr>
              <a:t>attractive</a:t>
            </a:r>
            <a:r>
              <a:rPr sz="1850" spc="140" dirty="0">
                <a:solidFill>
                  <a:srgbClr val="050505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807260"/>
                </a:solidFill>
                <a:latin typeface="Calibri"/>
                <a:cs typeface="Calibri"/>
              </a:rPr>
              <a:t>for</a:t>
            </a:r>
            <a:r>
              <a:rPr sz="1850" spc="45" dirty="0">
                <a:solidFill>
                  <a:srgbClr val="807260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1A0A00"/>
                </a:solidFill>
                <a:latin typeface="Calibri"/>
                <a:cs typeface="Calibri"/>
              </a:rPr>
              <a:t>use</a:t>
            </a:r>
            <a:r>
              <a:rPr sz="1850" spc="60" dirty="0">
                <a:solidFill>
                  <a:srgbClr val="1A0A00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3B2A0E"/>
                </a:solidFill>
                <a:latin typeface="Calibri"/>
                <a:cs typeface="Calibri"/>
              </a:rPr>
              <a:t>in</a:t>
            </a:r>
            <a:r>
              <a:rPr sz="1850" spc="165" dirty="0">
                <a:solidFill>
                  <a:srgbClr val="3B2A0E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1C0C00"/>
                </a:solidFill>
                <a:latin typeface="Calibri"/>
                <a:cs typeface="Calibri"/>
              </a:rPr>
              <a:t>herbaceous</a:t>
            </a:r>
            <a:r>
              <a:rPr sz="1850" spc="110" dirty="0">
                <a:solidFill>
                  <a:srgbClr val="1C0C00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33260C"/>
                </a:solidFill>
                <a:latin typeface="Calibri"/>
                <a:cs typeface="Calibri"/>
              </a:rPr>
              <a:t>borders,</a:t>
            </a:r>
            <a:r>
              <a:rPr sz="1850" spc="125" dirty="0">
                <a:solidFill>
                  <a:srgbClr val="33260C"/>
                </a:solidFill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6E604D"/>
                </a:solidFill>
                <a:latin typeface="Calibri"/>
                <a:cs typeface="Calibri"/>
              </a:rPr>
              <a:t>beddings,</a:t>
            </a:r>
            <a:r>
              <a:rPr sz="1850" spc="170" dirty="0">
                <a:solidFill>
                  <a:srgbClr val="6E604D"/>
                </a:solidFill>
                <a:latin typeface="Calibri"/>
                <a:cs typeface="Calibri"/>
              </a:rPr>
              <a:t>  </a:t>
            </a:r>
            <a:r>
              <a:rPr sz="1850" dirty="0">
                <a:latin typeface="Calibri"/>
                <a:cs typeface="Calibri"/>
              </a:rPr>
              <a:t>pots</a:t>
            </a:r>
            <a:r>
              <a:rPr sz="1850" spc="95" dirty="0">
                <a:latin typeface="Calibri"/>
                <a:cs typeface="Calibri"/>
              </a:rPr>
              <a:t>  </a:t>
            </a:r>
            <a:r>
              <a:rPr sz="1850" dirty="0">
                <a:solidFill>
                  <a:srgbClr val="443B1C"/>
                </a:solidFill>
                <a:latin typeface="Calibri"/>
                <a:cs typeface="Calibri"/>
              </a:rPr>
              <a:t>and</a:t>
            </a:r>
            <a:r>
              <a:rPr sz="1850" spc="175" dirty="0">
                <a:solidFill>
                  <a:srgbClr val="443B1C"/>
                </a:solidFill>
                <a:latin typeface="Calibri"/>
                <a:cs typeface="Calibri"/>
              </a:rPr>
              <a:t>  </a:t>
            </a:r>
            <a:r>
              <a:rPr sz="1850" spc="-25" dirty="0">
                <a:solidFill>
                  <a:srgbClr val="1C0E00"/>
                </a:solidFill>
                <a:latin typeface="Calibri"/>
                <a:cs typeface="Calibri"/>
              </a:rPr>
              <a:t>for</a:t>
            </a: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185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750" spc="65" dirty="0">
                <a:latin typeface="Calibri"/>
                <a:cs typeface="Calibri"/>
              </a:rPr>
              <a:t>nut</a:t>
            </a:r>
            <a:r>
              <a:rPr sz="1750" spc="105" dirty="0"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827960"/>
                </a:solidFill>
                <a:latin typeface="Calibri"/>
                <a:cs typeface="Calibri"/>
              </a:rPr>
              <a:t>from</a:t>
            </a:r>
            <a:r>
              <a:rPr sz="1750" spc="10" dirty="0">
                <a:solidFill>
                  <a:srgbClr val="827960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sz="1750" spc="100" dirty="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sz="1750" spc="60" dirty="0">
                <a:solidFill>
                  <a:srgbClr val="1C1C1C"/>
                </a:solidFill>
                <a:latin typeface="Calibri"/>
                <a:cs typeface="Calibri"/>
              </a:rPr>
              <a:t>corm</a:t>
            </a:r>
            <a:r>
              <a:rPr sz="1750" spc="465" dirty="0">
                <a:solidFill>
                  <a:srgbClr val="1C1C1C"/>
                </a:solidFill>
                <a:latin typeface="Calibri"/>
                <a:cs typeface="Calibri"/>
              </a:rPr>
              <a:t> </a:t>
            </a:r>
            <a:r>
              <a:rPr sz="1750" spc="55" dirty="0">
                <a:solidFill>
                  <a:srgbClr val="60523F"/>
                </a:solidFill>
                <a:latin typeface="Calibri"/>
                <a:cs typeface="Calibri"/>
              </a:rPr>
              <a:t>and</a:t>
            </a:r>
            <a:r>
              <a:rPr sz="1750" spc="254" dirty="0">
                <a:solidFill>
                  <a:srgbClr val="60523F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160800"/>
                </a:solidFill>
                <a:latin typeface="Calibri"/>
                <a:cs typeface="Calibri"/>
              </a:rPr>
              <a:t>they</a:t>
            </a:r>
            <a:r>
              <a:rPr sz="1750" spc="190" dirty="0">
                <a:solidFill>
                  <a:srgbClr val="160800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2B2B2B"/>
                </a:solidFill>
                <a:latin typeface="Calibri"/>
                <a:cs typeface="Calibri"/>
              </a:rPr>
              <a:t>may</a:t>
            </a:r>
            <a:r>
              <a:rPr sz="1750" spc="45" dirty="0">
                <a:solidFill>
                  <a:srgbClr val="2B2B2B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877B67"/>
                </a:solidFill>
                <a:latin typeface="Calibri"/>
                <a:cs typeface="Calibri"/>
              </a:rPr>
              <a:t>be</a:t>
            </a:r>
            <a:r>
              <a:rPr sz="1750" spc="70" dirty="0">
                <a:solidFill>
                  <a:srgbClr val="877B67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1D0F00"/>
                </a:solidFill>
                <a:latin typeface="Calibri"/>
                <a:cs typeface="Calibri"/>
              </a:rPr>
              <a:t>planted</a:t>
            </a:r>
            <a:r>
              <a:rPr sz="1750" spc="229" dirty="0">
                <a:solidFill>
                  <a:srgbClr val="1D0F00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282828"/>
                </a:solidFill>
                <a:latin typeface="Calibri"/>
                <a:cs typeface="Calibri"/>
              </a:rPr>
              <a:t>in</a:t>
            </a:r>
            <a:r>
              <a:rPr sz="1750" spc="180" dirty="0">
                <a:solidFill>
                  <a:srgbClr val="282828"/>
                </a:solidFill>
                <a:latin typeface="Calibri"/>
                <a:cs typeface="Calibri"/>
              </a:rPr>
              <a:t> </a:t>
            </a:r>
            <a:r>
              <a:rPr sz="1750" dirty="0">
                <a:solidFill>
                  <a:srgbClr val="130800"/>
                </a:solidFill>
                <a:latin typeface="Calibri"/>
                <a:cs typeface="Calibri"/>
              </a:rPr>
              <a:t>isolated</a:t>
            </a:r>
            <a:r>
              <a:rPr sz="1750" spc="95" dirty="0">
                <a:solidFill>
                  <a:srgbClr val="130800"/>
                </a:solidFill>
                <a:latin typeface="Calibri"/>
                <a:cs typeface="Calibri"/>
              </a:rPr>
              <a:t> </a:t>
            </a:r>
            <a:r>
              <a:rPr sz="1750" spc="-10" dirty="0">
                <a:solidFill>
                  <a:srgbClr val="696044"/>
                </a:solidFill>
                <a:latin typeface="Calibri"/>
                <a:cs typeface="Calibri"/>
              </a:rPr>
              <a:t>border's.</a:t>
            </a:r>
            <a:endParaRPr sz="1750">
              <a:latin typeface="Calibri"/>
              <a:cs typeface="Calibri"/>
            </a:endParaRPr>
          </a:p>
          <a:p>
            <a:pPr marL="17780" marR="13970" indent="3175" algn="just">
              <a:lnSpc>
                <a:spcPct val="106200"/>
              </a:lnSpc>
              <a:spcBef>
                <a:spcPts val="465"/>
              </a:spcBef>
            </a:pPr>
            <a:r>
              <a:rPr sz="1800" dirty="0">
                <a:latin typeface="Times New Roman"/>
                <a:cs typeface="Times New Roman"/>
              </a:rPr>
              <a:t>GrandiDorus</a:t>
            </a:r>
            <a:r>
              <a:rPr sz="1800" spc="25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72664F"/>
                </a:solidFill>
                <a:latin typeface="Times New Roman"/>
                <a:cs typeface="Times New Roman"/>
              </a:rPr>
              <a:t>and</a:t>
            </a:r>
            <a:r>
              <a:rPr sz="1800" spc="405" dirty="0">
                <a:solidFill>
                  <a:srgbClr val="72664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prifnulinus</a:t>
            </a:r>
            <a:r>
              <a:rPr sz="1800" spc="4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types</a:t>
            </a:r>
            <a:r>
              <a:rPr sz="1800" spc="18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11100"/>
                </a:solidFill>
                <a:latin typeface="Times New Roman"/>
                <a:cs typeface="Times New Roman"/>
              </a:rPr>
              <a:t>look</a:t>
            </a:r>
            <a:r>
              <a:rPr sz="1800" spc="165" dirty="0">
                <a:solidFill>
                  <a:srgbClr val="2111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31800"/>
                </a:solidFill>
                <a:latin typeface="Times New Roman"/>
                <a:cs typeface="Times New Roman"/>
              </a:rPr>
              <a:t>very</a:t>
            </a:r>
            <a:r>
              <a:rPr sz="1800" spc="90" dirty="0">
                <a:solidFill>
                  <a:srgbClr val="2318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attractive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341F05"/>
                </a:solidFill>
                <a:latin typeface="Times New Roman"/>
                <a:cs typeface="Times New Roman"/>
              </a:rPr>
              <a:t>in</a:t>
            </a:r>
            <a:r>
              <a:rPr sz="1800" spc="220" dirty="0">
                <a:solidFill>
                  <a:srgbClr val="341F0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81A00"/>
                </a:solidFill>
                <a:latin typeface="Times New Roman"/>
                <a:cs typeface="Times New Roman"/>
              </a:rPr>
              <a:t>mixed</a:t>
            </a:r>
            <a:r>
              <a:rPr sz="1800" spc="220" dirty="0">
                <a:solidFill>
                  <a:srgbClr val="281A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30303"/>
                </a:solidFill>
                <a:latin typeface="Times New Roman"/>
                <a:cs typeface="Times New Roman"/>
              </a:rPr>
              <a:t>fluwer </a:t>
            </a:r>
            <a:r>
              <a:rPr sz="1850" dirty="0">
                <a:latin typeface="Times New Roman"/>
                <a:cs typeface="Times New Roman"/>
              </a:rPr>
              <a:t>borders</a:t>
            </a:r>
            <a:r>
              <a:rPr sz="1850" spc="380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6462A"/>
                </a:solidFill>
                <a:latin typeface="Times New Roman"/>
                <a:cs typeface="Times New Roman"/>
              </a:rPr>
              <a:t>,</a:t>
            </a:r>
            <a:r>
              <a:rPr sz="1850" spc="90" dirty="0">
                <a:solidFill>
                  <a:srgbClr val="56462A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80755B"/>
                </a:solidFill>
                <a:latin typeface="Times New Roman"/>
                <a:cs typeface="Times New Roman"/>
              </a:rPr>
              <a:t>but</a:t>
            </a:r>
            <a:r>
              <a:rPr sz="1850" spc="85" dirty="0">
                <a:solidFill>
                  <a:srgbClr val="80755B"/>
                </a:solidFill>
                <a:latin typeface="Times New Roman"/>
                <a:cs typeface="Times New Roman"/>
              </a:rPr>
              <a:t>  </a:t>
            </a:r>
            <a:r>
              <a:rPr sz="1850" spc="-275" dirty="0">
                <a:latin typeface="Times New Roman"/>
                <a:cs typeface="Times New Roman"/>
              </a:rPr>
              <a:t>pt</a:t>
            </a:r>
            <a:r>
              <a:rPr sz="1850" spc="160" dirty="0"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imulinus</a:t>
            </a:r>
            <a:r>
              <a:rPr sz="1850" spc="60" dirty="0"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241800"/>
                </a:solidFill>
                <a:latin typeface="Times New Roman"/>
                <a:cs typeface="Times New Roman"/>
              </a:rPr>
              <a:t>types</a:t>
            </a:r>
            <a:r>
              <a:rPr sz="1850" spc="15" dirty="0">
                <a:solidFill>
                  <a:srgbClr val="241800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594D34"/>
                </a:solidFill>
                <a:latin typeface="Times New Roman"/>
                <a:cs typeface="Times New Roman"/>
              </a:rPr>
              <a:t>are</a:t>
            </a:r>
            <a:r>
              <a:rPr sz="1850" spc="50" dirty="0">
                <a:solidFill>
                  <a:srgbClr val="594D34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030303"/>
                </a:solidFill>
                <a:latin typeface="Times New Roman"/>
                <a:cs typeface="Times New Roman"/>
              </a:rPr>
              <a:t>preferred</a:t>
            </a:r>
            <a:r>
              <a:rPr sz="1850" spc="85" dirty="0">
                <a:solidFill>
                  <a:srgbClr val="030303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5B4B34"/>
                </a:solidFill>
                <a:latin typeface="Times New Roman"/>
                <a:cs typeface="Times New Roman"/>
              </a:rPr>
              <a:t>as</a:t>
            </a:r>
            <a:r>
              <a:rPr sz="1850" spc="400" dirty="0">
                <a:solidFill>
                  <a:srgbClr val="5B4B34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these</a:t>
            </a:r>
            <a:r>
              <a:rPr sz="1850" spc="445" dirty="0">
                <a:latin typeface="Times New Roman"/>
                <a:cs typeface="Times New Roman"/>
              </a:rPr>
              <a:t> </a:t>
            </a:r>
            <a:r>
              <a:rPr sz="1850" spc="60" dirty="0">
                <a:solidFill>
                  <a:srgbClr val="5E4F38"/>
                </a:solidFill>
                <a:latin typeface="Times New Roman"/>
                <a:cs typeface="Times New Roman"/>
              </a:rPr>
              <a:t>do</a:t>
            </a:r>
            <a:r>
              <a:rPr sz="1850" spc="30" dirty="0">
                <a:solidFill>
                  <a:srgbClr val="5E4F38"/>
                </a:solidFill>
                <a:latin typeface="Times New Roman"/>
                <a:cs typeface="Times New Roman"/>
              </a:rPr>
              <a:t>  </a:t>
            </a:r>
            <a:r>
              <a:rPr sz="1850" dirty="0">
                <a:solidFill>
                  <a:srgbClr val="1C0E00"/>
                </a:solidFill>
                <a:latin typeface="Times New Roman"/>
                <a:cs typeface="Times New Roman"/>
              </a:rPr>
              <a:t>not</a:t>
            </a:r>
            <a:r>
              <a:rPr sz="1850" spc="130" dirty="0">
                <a:solidFill>
                  <a:srgbClr val="1C0E00"/>
                </a:solidFill>
                <a:latin typeface="Times New Roman"/>
                <a:cs typeface="Times New Roman"/>
              </a:rPr>
              <a:t>  </a:t>
            </a:r>
            <a:r>
              <a:rPr sz="1850" spc="-20" dirty="0">
                <a:solidFill>
                  <a:srgbClr val="3F311A"/>
                </a:solidFill>
                <a:latin typeface="Times New Roman"/>
                <a:cs typeface="Times New Roman"/>
              </a:rPr>
              <a:t>need </a:t>
            </a:r>
            <a:r>
              <a:rPr sz="1850" dirty="0">
                <a:solidFill>
                  <a:srgbClr val="1D1D1D"/>
                </a:solidFill>
                <a:latin typeface="Times New Roman"/>
                <a:cs typeface="Times New Roman"/>
              </a:rPr>
              <a:t>staking,</a:t>
            </a:r>
            <a:r>
              <a:rPr sz="1850" spc="-20" dirty="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61616"/>
                </a:solidFill>
                <a:latin typeface="Times New Roman"/>
                <a:cs typeface="Times New Roman"/>
              </a:rPr>
              <a:t>and</a:t>
            </a:r>
            <a:r>
              <a:rPr sz="1850" spc="-25" dirty="0">
                <a:solidFill>
                  <a:srgbClr val="161616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7B7254"/>
                </a:solidFill>
                <a:latin typeface="Times New Roman"/>
                <a:cs typeface="Times New Roman"/>
              </a:rPr>
              <a:t>so,</a:t>
            </a:r>
            <a:r>
              <a:rPr sz="1850" spc="10" dirty="0">
                <a:solidFill>
                  <a:srgbClr val="7B7254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F0F00"/>
                </a:solidFill>
                <a:latin typeface="Times New Roman"/>
                <a:cs typeface="Times New Roman"/>
              </a:rPr>
              <a:t>are</a:t>
            </a:r>
            <a:r>
              <a:rPr sz="1850" spc="-50" dirty="0">
                <a:solidFill>
                  <a:srgbClr val="1F0F00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also</a:t>
            </a:r>
            <a:r>
              <a:rPr sz="1850" spc="-3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8C8066"/>
                </a:solidFill>
                <a:latin typeface="Times New Roman"/>
                <a:cs typeface="Times New Roman"/>
              </a:rPr>
              <a:t>good</a:t>
            </a:r>
            <a:r>
              <a:rPr sz="1850" spc="120" dirty="0">
                <a:solidFill>
                  <a:srgbClr val="8C8066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B4D34"/>
                </a:solidFill>
                <a:latin typeface="Times New Roman"/>
                <a:cs typeface="Times New Roman"/>
              </a:rPr>
              <a:t>for</a:t>
            </a:r>
            <a:r>
              <a:rPr sz="1850" spc="-10" dirty="0">
                <a:solidFill>
                  <a:srgbClr val="5B4D34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1D1D1D"/>
                </a:solidFill>
                <a:latin typeface="Times New Roman"/>
                <a:cs typeface="Times New Roman"/>
              </a:rPr>
              <a:t>bedding.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880100"/>
            <a:ext cx="72898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753100" y="4114800"/>
            <a:ext cx="1778000" cy="16510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89600" y="2336800"/>
            <a:ext cx="1778000" cy="13335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93700" y="177800"/>
            <a:ext cx="7353300" cy="838200"/>
            <a:chOff x="393700" y="177800"/>
            <a:chExt cx="7353300" cy="838200"/>
          </a:xfrm>
        </p:grpSpPr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700" y="177800"/>
              <a:ext cx="7353300" cy="83820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193366" y="942551"/>
              <a:ext cx="601980" cy="0"/>
            </a:xfrm>
            <a:custGeom>
              <a:avLst/>
              <a:gdLst/>
              <a:ahLst/>
              <a:cxnLst/>
              <a:rect l="l" t="t" r="r" b="b"/>
              <a:pathLst>
                <a:path w="601979">
                  <a:moveTo>
                    <a:pt x="0" y="0"/>
                  </a:moveTo>
                  <a:lnTo>
                    <a:pt x="601556" y="0"/>
                  </a:lnTo>
                </a:path>
              </a:pathLst>
            </a:custGeom>
            <a:ln w="3175">
              <a:solidFill>
                <a:srgbClr val="649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96582" y="942551"/>
              <a:ext cx="3825875" cy="0"/>
            </a:xfrm>
            <a:custGeom>
              <a:avLst/>
              <a:gdLst/>
              <a:ahLst/>
              <a:cxnLst/>
              <a:rect l="l" t="t" r="r" b="b"/>
              <a:pathLst>
                <a:path w="3825875">
                  <a:moveTo>
                    <a:pt x="0" y="0"/>
                  </a:moveTo>
                  <a:lnTo>
                    <a:pt x="3825662" y="0"/>
                  </a:lnTo>
                </a:path>
              </a:pathLst>
            </a:custGeom>
            <a:ln w="3175">
              <a:solidFill>
                <a:srgbClr val="649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623907" y="942551"/>
              <a:ext cx="281940" cy="0"/>
            </a:xfrm>
            <a:custGeom>
              <a:avLst/>
              <a:gdLst/>
              <a:ahLst/>
              <a:cxnLst/>
              <a:rect l="l" t="t" r="r" b="b"/>
              <a:pathLst>
                <a:path w="281939">
                  <a:moveTo>
                    <a:pt x="0" y="0"/>
                  </a:moveTo>
                  <a:lnTo>
                    <a:pt x="281516" y="0"/>
                  </a:lnTo>
                </a:path>
              </a:pathLst>
            </a:custGeom>
            <a:ln w="3175">
              <a:solidFill>
                <a:srgbClr val="649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15067" y="942551"/>
              <a:ext cx="257810" cy="0"/>
            </a:xfrm>
            <a:custGeom>
              <a:avLst/>
              <a:gdLst/>
              <a:ahLst/>
              <a:cxnLst/>
              <a:rect l="l" t="t" r="r" b="b"/>
              <a:pathLst>
                <a:path w="257810">
                  <a:moveTo>
                    <a:pt x="0" y="0"/>
                  </a:moveTo>
                  <a:lnTo>
                    <a:pt x="257809" y="0"/>
                  </a:lnTo>
                </a:path>
              </a:pathLst>
            </a:custGeom>
            <a:ln w="3175">
              <a:solidFill>
                <a:srgbClr val="649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92012" y="942551"/>
              <a:ext cx="296545" cy="0"/>
            </a:xfrm>
            <a:custGeom>
              <a:avLst/>
              <a:gdLst/>
              <a:ahLst/>
              <a:cxnLst/>
              <a:rect l="l" t="t" r="r" b="b"/>
              <a:pathLst>
                <a:path w="296544">
                  <a:moveTo>
                    <a:pt x="0" y="0"/>
                  </a:moveTo>
                  <a:lnTo>
                    <a:pt x="296333" y="0"/>
                  </a:lnTo>
                </a:path>
              </a:pathLst>
            </a:custGeom>
            <a:ln w="3175">
              <a:solidFill>
                <a:srgbClr val="649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372959" y="219427"/>
            <a:ext cx="6422387" cy="7073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n-US" sz="4450" spc="-150" dirty="0" smtClean="0"/>
              <a:t>Ty</a:t>
            </a:r>
            <a:r>
              <a:rPr sz="4450" spc="-150" dirty="0" smtClean="0"/>
              <a:t>pes</a:t>
            </a:r>
            <a:r>
              <a:rPr sz="4450" spc="-25" dirty="0" smtClean="0"/>
              <a:t> </a:t>
            </a:r>
            <a:r>
              <a:rPr sz="4450" dirty="0"/>
              <a:t>and</a:t>
            </a:r>
            <a:r>
              <a:rPr sz="4450" spc="155" dirty="0"/>
              <a:t> </a:t>
            </a:r>
            <a:r>
              <a:rPr sz="4450" spc="-10" dirty="0"/>
              <a:t>Classification</a:t>
            </a:r>
            <a:endParaRPr sz="4450" dirty="0"/>
          </a:p>
        </p:txBody>
      </p:sp>
      <p:sp>
        <p:nvSpPr>
          <p:cNvPr id="13" name="object 13"/>
          <p:cNvSpPr txBox="1"/>
          <p:nvPr/>
        </p:nvSpPr>
        <p:spPr>
          <a:xfrm>
            <a:off x="417650" y="953502"/>
            <a:ext cx="7248525" cy="473646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686435">
              <a:lnSpc>
                <a:spcPct val="100000"/>
              </a:lnSpc>
              <a:spcBef>
                <a:spcPts val="290"/>
              </a:spcBef>
              <a:tabLst>
                <a:tab pos="7002780" algn="l"/>
              </a:tabLst>
            </a:pPr>
            <a:r>
              <a:rPr sz="1750" spc="105" dirty="0">
                <a:solidFill>
                  <a:srgbClr val="8A7962"/>
                </a:solidFill>
                <a:latin typeface="Cambria"/>
                <a:cs typeface="Cambria"/>
              </a:rPr>
              <a:t>A</a:t>
            </a:r>
            <a:r>
              <a:rPr sz="1750" spc="320" dirty="0">
                <a:solidFill>
                  <a:srgbClr val="8A7962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30303"/>
                </a:solidFill>
                <a:latin typeface="Cambria"/>
                <a:cs typeface="Cambria"/>
              </a:rPr>
              <a:t>total</a:t>
            </a:r>
            <a:r>
              <a:rPr sz="1750" spc="455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1750" dirty="0">
                <a:latin typeface="Cambria"/>
                <a:cs typeface="Cambria"/>
              </a:rPr>
              <a:t>z3</a:t>
            </a:r>
            <a:r>
              <a:rPr sz="1750" spc="265" dirty="0"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30303"/>
                </a:solidFill>
                <a:latin typeface="Cambria"/>
                <a:cs typeface="Cambria"/>
              </a:rPr>
              <a:t>species</a:t>
            </a:r>
            <a:r>
              <a:rPr sz="1750" spc="38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C0F00"/>
                </a:solidFill>
                <a:latin typeface="Cambria"/>
                <a:cs typeface="Cambria"/>
              </a:rPr>
              <a:t>have</a:t>
            </a:r>
            <a:r>
              <a:rPr sz="1750" spc="380" dirty="0">
                <a:solidFill>
                  <a:srgbClr val="1C0F00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A0E00"/>
                </a:solidFill>
                <a:latin typeface="Cambria"/>
                <a:cs typeface="Cambria"/>
              </a:rPr>
              <a:t>so</a:t>
            </a:r>
            <a:r>
              <a:rPr sz="1750" spc="315" dirty="0">
                <a:solidFill>
                  <a:srgbClr val="1A0E00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281808"/>
                </a:solidFill>
                <a:latin typeface="Cambria"/>
                <a:cs typeface="Cambria"/>
              </a:rPr>
              <a:t>far</a:t>
            </a:r>
            <a:r>
              <a:rPr sz="1750" spc="405" dirty="0">
                <a:solidFill>
                  <a:srgbClr val="281808"/>
                </a:solidFill>
                <a:latin typeface="Cambria"/>
                <a:cs typeface="Cambria"/>
              </a:rPr>
              <a:t> </a:t>
            </a:r>
            <a:r>
              <a:rPr sz="1750" dirty="0">
                <a:latin typeface="Cambria"/>
                <a:cs typeface="Cambria"/>
              </a:rPr>
              <a:t>been</a:t>
            </a:r>
            <a:r>
              <a:rPr sz="1750" spc="480" dirty="0"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30303"/>
                </a:solidFill>
                <a:latin typeface="Cambria"/>
                <a:cs typeface="Cambria"/>
              </a:rPr>
              <a:t>used</a:t>
            </a:r>
            <a:r>
              <a:rPr sz="1750" spc="49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150A00"/>
                </a:solidFill>
                <a:latin typeface="Cambria"/>
                <a:cs typeface="Cambria"/>
              </a:rPr>
              <a:t>in</a:t>
            </a:r>
            <a:r>
              <a:rPr sz="1750" spc="465" dirty="0">
                <a:solidFill>
                  <a:srgbClr val="150A00"/>
                </a:solidFill>
                <a:latin typeface="Cambria"/>
                <a:cs typeface="Cambria"/>
              </a:rPr>
              <a:t> </a:t>
            </a:r>
            <a:r>
              <a:rPr sz="1750" dirty="0">
                <a:solidFill>
                  <a:srgbClr val="080808"/>
                </a:solidFill>
                <a:latin typeface="Cambria"/>
                <a:cs typeface="Cambria"/>
              </a:rPr>
              <a:t>the</a:t>
            </a:r>
            <a:r>
              <a:rPr sz="1750" spc="325" dirty="0">
                <a:solidFill>
                  <a:srgbClr val="080808"/>
                </a:solidFill>
                <a:latin typeface="Cambria"/>
                <a:cs typeface="Cambria"/>
              </a:rPr>
              <a:t> </a:t>
            </a:r>
            <a:r>
              <a:rPr sz="1750" spc="-10" dirty="0">
                <a:latin typeface="Cambria"/>
                <a:cs typeface="Cambria"/>
              </a:rPr>
              <a:t>development</a:t>
            </a:r>
            <a:r>
              <a:rPr sz="1750" dirty="0">
                <a:latin typeface="Cambria"/>
                <a:cs typeface="Cambria"/>
              </a:rPr>
              <a:t>	</a:t>
            </a:r>
            <a:r>
              <a:rPr sz="1750" spc="-35" dirty="0">
                <a:solidFill>
                  <a:srgbClr val="857960"/>
                </a:solidFill>
                <a:latin typeface="Cambria"/>
                <a:cs typeface="Cambria"/>
              </a:rPr>
              <a:t>nf</a:t>
            </a:r>
            <a:endParaRPr sz="1750" dirty="0">
              <a:latin typeface="Cambria"/>
              <a:cs typeface="Cambria"/>
            </a:endParaRPr>
          </a:p>
          <a:p>
            <a:pPr marL="321945">
              <a:lnSpc>
                <a:spcPct val="100000"/>
              </a:lnSpc>
              <a:spcBef>
                <a:spcPts val="200"/>
              </a:spcBef>
            </a:pPr>
            <a:r>
              <a:rPr sz="1850" spc="-65" dirty="0">
                <a:solidFill>
                  <a:srgbClr val="1A1A1A"/>
                </a:solidFill>
                <a:latin typeface="Cambria"/>
                <a:cs typeface="Cambria"/>
              </a:rPr>
              <a:t>modern</a:t>
            </a:r>
            <a:r>
              <a:rPr sz="1850" spc="5" dirty="0">
                <a:solidFill>
                  <a:srgbClr val="1A1A1A"/>
                </a:solidFill>
                <a:latin typeface="Cambria"/>
                <a:cs typeface="Cambria"/>
              </a:rPr>
              <a:t> </a:t>
            </a:r>
            <a:r>
              <a:rPr sz="1850" spc="-40" dirty="0">
                <a:latin typeface="Cambria"/>
                <a:cs typeface="Cambria"/>
              </a:rPr>
              <a:t>gladiolus</a:t>
            </a:r>
            <a:r>
              <a:rPr sz="1850" spc="-75" dirty="0">
                <a:latin typeface="Cambria"/>
                <a:cs typeface="Cambria"/>
              </a:rPr>
              <a:t> </a:t>
            </a:r>
            <a:r>
              <a:rPr sz="1850" spc="-10" dirty="0">
                <a:solidFill>
                  <a:srgbClr val="70644F"/>
                </a:solidFill>
                <a:latin typeface="Cambria"/>
                <a:cs typeface="Cambria"/>
              </a:rPr>
              <a:t>cultivers.</a:t>
            </a:r>
            <a:endParaRPr sz="1850" dirty="0">
              <a:latin typeface="Cambria"/>
              <a:cs typeface="Cambria"/>
            </a:endParaRPr>
          </a:p>
          <a:p>
            <a:pPr marL="67945">
              <a:lnSpc>
                <a:spcPct val="100000"/>
              </a:lnSpc>
              <a:spcBef>
                <a:spcPts val="380"/>
              </a:spcBef>
            </a:pPr>
            <a:r>
              <a:rPr sz="2050" spc="-10" dirty="0">
                <a:solidFill>
                  <a:srgbClr val="383838"/>
                </a:solidFill>
                <a:latin typeface="Times New Roman"/>
                <a:cs typeface="Times New Roman"/>
              </a:rPr>
              <a:t>Classification:</a:t>
            </a:r>
            <a:endParaRPr sz="2050" dirty="0">
              <a:latin typeface="Times New Roman"/>
              <a:cs typeface="Times New Roman"/>
            </a:endParaRPr>
          </a:p>
          <a:p>
            <a:pPr marL="69215">
              <a:lnSpc>
                <a:spcPct val="100000"/>
              </a:lnSpc>
              <a:spcBef>
                <a:spcPts val="490"/>
              </a:spcBef>
            </a:pPr>
            <a:r>
              <a:rPr sz="2100" spc="-30" dirty="0">
                <a:solidFill>
                  <a:srgbClr val="261300"/>
                </a:solidFill>
                <a:latin typeface="Times New Roman"/>
                <a:cs typeface="Times New Roman"/>
              </a:rPr>
              <a:t>i.</a:t>
            </a:r>
            <a:r>
              <a:rPr sz="2100" spc="20" dirty="0">
                <a:solidFill>
                  <a:srgbClr val="261300"/>
                </a:solidFill>
                <a:latin typeface="Times New Roman"/>
                <a:cs typeface="Times New Roman"/>
              </a:rPr>
              <a:t> </a:t>
            </a:r>
            <a:r>
              <a:rPr sz="2100" spc="55" dirty="0">
                <a:latin typeface="Times New Roman"/>
                <a:cs typeface="Times New Roman"/>
              </a:rPr>
              <a:t>Grandiflorus</a:t>
            </a:r>
            <a:r>
              <a:rPr sz="2100" spc="130" dirty="0">
                <a:latin typeface="Times New Roman"/>
                <a:cs typeface="Times New Roman"/>
              </a:rPr>
              <a:t> </a:t>
            </a:r>
            <a:r>
              <a:rPr sz="2100" spc="75" dirty="0">
                <a:solidFill>
                  <a:srgbClr val="5B4D33"/>
                </a:solidFill>
                <a:latin typeface="Times New Roman"/>
                <a:cs typeface="Times New Roman"/>
              </a:rPr>
              <a:t>or</a:t>
            </a:r>
            <a:r>
              <a:rPr sz="2100" spc="-15" dirty="0">
                <a:solidFill>
                  <a:srgbClr val="5B4D33"/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large</a:t>
            </a:r>
            <a:r>
              <a:rPr sz="2100" spc="13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flower</a:t>
            </a:r>
            <a:r>
              <a:rPr sz="2100" spc="250" dirty="0"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rgbClr val="130100"/>
                </a:solidFill>
                <a:latin typeface="Times New Roman"/>
                <a:cs typeface="Times New Roman"/>
              </a:rPr>
              <a:t>hybrids:</a:t>
            </a:r>
            <a:endParaRPr sz="2100" dirty="0">
              <a:latin typeface="Times New Roman"/>
              <a:cs typeface="Times New Roman"/>
            </a:endParaRPr>
          </a:p>
          <a:p>
            <a:pPr marL="57785" marR="1900555" indent="1130300">
              <a:lnSpc>
                <a:spcPct val="115199"/>
              </a:lnSpc>
              <a:spcBef>
                <a:spcPts val="100"/>
              </a:spcBef>
            </a:pPr>
            <a:r>
              <a:rPr sz="1800" dirty="0">
                <a:solidFill>
                  <a:srgbClr val="282828"/>
                </a:solidFill>
                <a:latin typeface="Times New Roman"/>
                <a:cs typeface="Times New Roman"/>
              </a:rPr>
              <a:t>These</a:t>
            </a:r>
            <a:r>
              <a:rPr sz="1800" spc="85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130300"/>
                </a:solidFill>
                <a:latin typeface="Times New Roman"/>
                <a:cs typeface="Times New Roman"/>
              </a:rPr>
              <a:t>are</a:t>
            </a:r>
            <a:r>
              <a:rPr sz="1800" spc="35" dirty="0">
                <a:solidFill>
                  <a:srgbClr val="1303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796954"/>
                </a:solidFill>
                <a:latin typeface="Times New Roman"/>
                <a:cs typeface="Times New Roman"/>
              </a:rPr>
              <a:t>large</a:t>
            </a:r>
            <a:r>
              <a:rPr sz="1800" spc="-35" dirty="0">
                <a:solidFill>
                  <a:srgbClr val="796954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443616"/>
                </a:solidFill>
                <a:latin typeface="Times New Roman"/>
                <a:cs typeface="Times New Roman"/>
              </a:rPr>
              <a:t>or</a:t>
            </a:r>
            <a:r>
              <a:rPr sz="1800" spc="-20" dirty="0">
                <a:solidFill>
                  <a:srgbClr val="443616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exhibition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type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A1A1A"/>
                </a:solidFill>
                <a:latin typeface="Times New Roman"/>
                <a:cs typeface="Times New Roman"/>
              </a:rPr>
              <a:t>gladioli.</a:t>
            </a:r>
            <a:r>
              <a:rPr sz="1800" spc="265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1800" spc="-50" dirty="0">
                <a:solidFill>
                  <a:srgbClr val="BC281A"/>
                </a:solidFill>
                <a:latin typeface="Times New Roman"/>
                <a:cs typeface="Times New Roman"/>
              </a:rPr>
              <a:t>j </a:t>
            </a:r>
            <a:r>
              <a:rPr sz="1850" spc="50" dirty="0">
                <a:solidFill>
                  <a:srgbClr val="3D3D3D"/>
                </a:solidFill>
                <a:latin typeface="Times New Roman"/>
                <a:cs typeface="Times New Roman"/>
              </a:rPr>
              <a:t>The</a:t>
            </a:r>
            <a:r>
              <a:rPr sz="1850" spc="-70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2D2108"/>
                </a:solidFill>
                <a:latin typeface="Times New Roman"/>
                <a:cs typeface="Times New Roman"/>
              </a:rPr>
              <a:t>plants</a:t>
            </a:r>
            <a:r>
              <a:rPr sz="1850" spc="-20" dirty="0">
                <a:solidFill>
                  <a:srgbClr val="2D2108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8A8067"/>
                </a:solidFill>
                <a:latin typeface="Times New Roman"/>
                <a:cs typeface="Times New Roman"/>
              </a:rPr>
              <a:t>are</a:t>
            </a:r>
            <a:r>
              <a:rPr sz="1850" spc="-95" dirty="0">
                <a:solidFill>
                  <a:srgbClr val="8A8067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vigorous</a:t>
            </a:r>
            <a:r>
              <a:rPr sz="1850" spc="125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493B21"/>
                </a:solidFill>
                <a:latin typeface="Times New Roman"/>
                <a:cs typeface="Times New Roman"/>
              </a:rPr>
              <a:t>bearing</a:t>
            </a:r>
            <a:r>
              <a:rPr sz="1850" spc="130" dirty="0">
                <a:solidFill>
                  <a:srgbClr val="493B21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long</a:t>
            </a:r>
            <a:r>
              <a:rPr sz="1850" spc="-110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3F361A"/>
                </a:solidFill>
                <a:latin typeface="Times New Roman"/>
                <a:cs typeface="Times New Roman"/>
              </a:rPr>
              <a:t>spikes</a:t>
            </a:r>
            <a:r>
              <a:rPr sz="1850" spc="55" dirty="0">
                <a:solidFill>
                  <a:srgbClr val="3F361A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050505"/>
                </a:solidFill>
                <a:latin typeface="Times New Roman"/>
                <a:cs typeface="Times New Roman"/>
              </a:rPr>
              <a:t>with</a:t>
            </a:r>
            <a:r>
              <a:rPr sz="1850" spc="145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383838"/>
                </a:solidFill>
                <a:latin typeface="Times New Roman"/>
                <a:cs typeface="Times New Roman"/>
              </a:rPr>
              <a:t>large </a:t>
            </a:r>
            <a:r>
              <a:rPr sz="1850" dirty="0">
                <a:latin typeface="Times New Roman"/>
                <a:cs typeface="Times New Roman"/>
              </a:rPr>
              <a:t>flowers.</a:t>
            </a:r>
            <a:r>
              <a:rPr sz="1850" spc="155" dirty="0">
                <a:latin typeface="Times New Roman"/>
                <a:cs typeface="Times New Roman"/>
              </a:rPr>
              <a:t> </a:t>
            </a:r>
            <a:r>
              <a:rPr sz="1850" spc="-20" dirty="0">
                <a:solidFill>
                  <a:srgbClr val="1F1600"/>
                </a:solidFill>
                <a:latin typeface="Times New Roman"/>
                <a:cs typeface="Times New Roman"/>
              </a:rPr>
              <a:t>Florets</a:t>
            </a:r>
            <a:r>
              <a:rPr sz="1850" spc="-85" dirty="0">
                <a:solidFill>
                  <a:srgbClr val="1F1600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are</a:t>
            </a:r>
            <a:r>
              <a:rPr sz="1850" spc="-20" dirty="0"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2D2307"/>
                </a:solidFill>
                <a:latin typeface="Times New Roman"/>
                <a:cs typeface="Times New Roman"/>
              </a:rPr>
              <a:t>to-</a:t>
            </a:r>
            <a:r>
              <a:rPr sz="1850" dirty="0">
                <a:solidFill>
                  <a:srgbClr val="2D2307"/>
                </a:solidFill>
                <a:latin typeface="Times New Roman"/>
                <a:cs typeface="Times New Roman"/>
              </a:rPr>
              <a:t>zo</a:t>
            </a:r>
            <a:r>
              <a:rPr sz="1850" spc="-15" dirty="0">
                <a:solidFill>
                  <a:srgbClr val="2D2307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7C7057"/>
                </a:solidFill>
                <a:latin typeface="Times New Roman"/>
                <a:cs typeface="Times New Roman"/>
              </a:rPr>
              <a:t>cm</a:t>
            </a:r>
            <a:r>
              <a:rPr sz="1850" spc="45" dirty="0">
                <a:solidFill>
                  <a:srgbClr val="7C7057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1C1601"/>
                </a:solidFill>
                <a:latin typeface="Times New Roman"/>
                <a:cs typeface="Times New Roman"/>
              </a:rPr>
              <a:t>wide,</a:t>
            </a:r>
            <a:r>
              <a:rPr sz="1850" spc="55" dirty="0">
                <a:solidFill>
                  <a:srgbClr val="1C1601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72624B"/>
                </a:solidFill>
                <a:latin typeface="Times New Roman"/>
                <a:cs typeface="Times New Roman"/>
              </a:rPr>
              <a:t>arranged</a:t>
            </a:r>
            <a:r>
              <a:rPr sz="1850" spc="195" dirty="0">
                <a:solidFill>
                  <a:srgbClr val="72624B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solidFill>
                  <a:srgbClr val="6E6650"/>
                </a:solidFill>
                <a:latin typeface="Times New Roman"/>
                <a:cs typeface="Times New Roman"/>
              </a:rPr>
              <a:t>closely</a:t>
            </a:r>
            <a:r>
              <a:rPr sz="1850" spc="500" dirty="0">
                <a:solidFill>
                  <a:srgbClr val="6E6650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48381D"/>
                </a:solidFill>
                <a:latin typeface="Times New Roman"/>
                <a:cs typeface="Times New Roman"/>
              </a:rPr>
              <a:t>and</a:t>
            </a:r>
            <a:r>
              <a:rPr sz="1850" spc="120" dirty="0">
                <a:solidFill>
                  <a:srgbClr val="48381D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latin typeface="Times New Roman"/>
                <a:cs typeface="Times New Roman"/>
              </a:rPr>
              <a:t>symmetrically</a:t>
            </a:r>
            <a:r>
              <a:rPr sz="1850" spc="130" dirty="0"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74936"/>
                </a:solidFill>
                <a:latin typeface="Times New Roman"/>
                <a:cs typeface="Times New Roman"/>
              </a:rPr>
              <a:t>on</a:t>
            </a:r>
            <a:r>
              <a:rPr sz="1850" spc="114" dirty="0">
                <a:solidFill>
                  <a:srgbClr val="574936"/>
                </a:solidFill>
                <a:latin typeface="Times New Roman"/>
                <a:cs typeface="Times New Roman"/>
              </a:rPr>
              <a:t> </a:t>
            </a:r>
            <a:r>
              <a:rPr sz="2775" baseline="-9009" dirty="0">
                <a:solidFill>
                  <a:srgbClr val="050505"/>
                </a:solidFill>
                <a:latin typeface="Times New Roman"/>
                <a:cs typeface="Times New Roman"/>
              </a:rPr>
              <a:t>9</a:t>
            </a:r>
            <a:r>
              <a:rPr sz="2775" baseline="1501" dirty="0">
                <a:solidFill>
                  <a:srgbClr val="050505"/>
                </a:solidFill>
                <a:latin typeface="Times New Roman"/>
                <a:cs typeface="Times New Roman"/>
              </a:rPr>
              <a:t>o-i5o</a:t>
            </a:r>
            <a:r>
              <a:rPr sz="2775" spc="-322" baseline="1501" dirty="0">
                <a:solidFill>
                  <a:srgbClr val="050505"/>
                </a:solidFill>
                <a:latin typeface="Times New Roman"/>
                <a:cs typeface="Times New Roman"/>
              </a:rPr>
              <a:t> </a:t>
            </a:r>
            <a:r>
              <a:rPr sz="1850" dirty="0">
                <a:solidFill>
                  <a:srgbClr val="5D4B31"/>
                </a:solidFill>
                <a:latin typeface="Times New Roman"/>
                <a:cs typeface="Times New Roman"/>
              </a:rPr>
              <a:t>cm</a:t>
            </a:r>
            <a:r>
              <a:rPr sz="1850" spc="10" dirty="0">
                <a:solidFill>
                  <a:srgbClr val="5D4B31"/>
                </a:solidFill>
                <a:latin typeface="Times New Roman"/>
                <a:cs typeface="Times New Roman"/>
              </a:rPr>
              <a:t> </a:t>
            </a:r>
            <a:r>
              <a:rPr sz="1850" spc="-10" dirty="0">
                <a:latin typeface="Times New Roman"/>
                <a:cs typeface="Times New Roman"/>
              </a:rPr>
              <a:t>spikes.</a:t>
            </a:r>
            <a:endParaRPr sz="1850" dirty="0">
              <a:latin typeface="Times New Roman"/>
              <a:cs typeface="Times New Roman"/>
            </a:endParaRPr>
          </a:p>
          <a:p>
            <a:pPr marL="71120">
              <a:lnSpc>
                <a:spcPct val="100000"/>
              </a:lnSpc>
              <a:spcBef>
                <a:spcPts val="430"/>
              </a:spcBef>
            </a:pPr>
            <a:r>
              <a:rPr sz="2200" spc="-220" dirty="0">
                <a:solidFill>
                  <a:srgbClr val="9A8970"/>
                </a:solidFill>
                <a:latin typeface="Times New Roman"/>
                <a:cs typeface="Times New Roman"/>
              </a:rPr>
              <a:t>2.</a:t>
            </a:r>
            <a:r>
              <a:rPr sz="2200" spc="150" dirty="0">
                <a:solidFill>
                  <a:srgbClr val="9A897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Primulinus</a:t>
            </a:r>
            <a:r>
              <a:rPr sz="2200" spc="300" dirty="0"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180800"/>
                </a:solidFill>
                <a:latin typeface="Times New Roman"/>
                <a:cs typeface="Times New Roman"/>
              </a:rPr>
              <a:t>hybrids:</a:t>
            </a:r>
            <a:endParaRPr sz="2200" dirty="0">
              <a:latin typeface="Times New Roman"/>
              <a:cs typeface="Times New Roman"/>
            </a:endParaRPr>
          </a:p>
          <a:p>
            <a:pPr marL="76200" marR="1941195" indent="1061085">
              <a:lnSpc>
                <a:spcPct val="117100"/>
              </a:lnSpc>
              <a:spcBef>
                <a:spcPts val="515"/>
              </a:spcBef>
              <a:tabLst>
                <a:tab pos="2541270" algn="l"/>
              </a:tabLst>
            </a:pPr>
            <a:r>
              <a:rPr sz="1700" spc="75" dirty="0">
                <a:latin typeface="Times New Roman"/>
                <a:cs typeface="Times New Roman"/>
              </a:rPr>
              <a:t>They</a:t>
            </a:r>
            <a:r>
              <a:rPr sz="1700" spc="15" dirty="0">
                <a:latin typeface="Times New Roman"/>
                <a:cs typeface="Times New Roman"/>
              </a:rPr>
              <a:t> </a:t>
            </a:r>
            <a:r>
              <a:rPr sz="1700" spc="55" dirty="0">
                <a:latin typeface="Times New Roman"/>
                <a:cs typeface="Times New Roman"/>
              </a:rPr>
              <a:t>are</a:t>
            </a:r>
            <a:r>
              <a:rPr sz="1700" spc="200" dirty="0">
                <a:latin typeface="Times New Roman"/>
                <a:cs typeface="Times New Roman"/>
              </a:rPr>
              <a:t> </a:t>
            </a:r>
            <a:r>
              <a:rPr sz="1700" spc="60" dirty="0">
                <a:latin typeface="Times New Roman"/>
                <a:cs typeface="Times New Roman"/>
              </a:rPr>
              <a:t>also</a:t>
            </a:r>
            <a:r>
              <a:rPr sz="1700" spc="-10" dirty="0">
                <a:latin typeface="Times New Roman"/>
                <a:cs typeface="Times New Roman"/>
              </a:rPr>
              <a:t> </a:t>
            </a:r>
            <a:r>
              <a:rPr sz="1700" spc="10" dirty="0">
                <a:solidFill>
                  <a:srgbClr val="030303"/>
                </a:solidFill>
                <a:latin typeface="Times New Roman"/>
                <a:cs typeface="Times New Roman"/>
              </a:rPr>
              <a:t>vignrnus.</a:t>
            </a:r>
            <a:r>
              <a:rPr sz="1700" spc="85" dirty="0">
                <a:solidFill>
                  <a:srgbClr val="030303"/>
                </a:solidFill>
                <a:latin typeface="Times New Roman"/>
                <a:cs typeface="Times New Roman"/>
              </a:rPr>
              <a:t> </a:t>
            </a:r>
            <a:r>
              <a:rPr sz="1700" spc="55" dirty="0">
                <a:solidFill>
                  <a:srgbClr val="645748"/>
                </a:solidFill>
                <a:latin typeface="Times New Roman"/>
                <a:cs typeface="Times New Roman"/>
              </a:rPr>
              <a:t>The</a:t>
            </a:r>
            <a:r>
              <a:rPr sz="1700" spc="204" dirty="0">
                <a:solidFill>
                  <a:srgbClr val="645748"/>
                </a:solidFill>
                <a:latin typeface="Times New Roman"/>
                <a:cs typeface="Times New Roman"/>
              </a:rPr>
              <a:t> </a:t>
            </a:r>
            <a:r>
              <a:rPr sz="1700" spc="100" dirty="0">
                <a:solidFill>
                  <a:srgbClr val="232323"/>
                </a:solidFill>
                <a:latin typeface="Times New Roman"/>
                <a:cs typeface="Times New Roman"/>
              </a:rPr>
              <a:t>stem</a:t>
            </a:r>
            <a:r>
              <a:rPr sz="1700" spc="165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1700" spc="10" dirty="0">
                <a:solidFill>
                  <a:srgbClr val="181818"/>
                </a:solidFill>
                <a:latin typeface="Times New Roman"/>
                <a:cs typeface="Times New Roman"/>
              </a:rPr>
              <a:t>grnw</a:t>
            </a:r>
            <a:r>
              <a:rPr sz="1700" spc="204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1700" spc="70" dirty="0">
                <a:latin typeface="Times New Roman"/>
                <a:cs typeface="Times New Roman"/>
              </a:rPr>
              <a:t>upto </a:t>
            </a:r>
            <a:r>
              <a:rPr sz="2850" baseline="1461" dirty="0">
                <a:solidFill>
                  <a:srgbClr val="67624F"/>
                </a:solidFill>
                <a:latin typeface="Times New Roman"/>
                <a:cs typeface="Times New Roman"/>
              </a:rPr>
              <a:t>a</a:t>
            </a:r>
            <a:r>
              <a:rPr sz="2850" spc="-30" baseline="1461" dirty="0">
                <a:solidFill>
                  <a:srgbClr val="67624F"/>
                </a:solidFill>
                <a:latin typeface="Times New Roman"/>
                <a:cs typeface="Times New Roman"/>
              </a:rPr>
              <a:t> </a:t>
            </a:r>
            <a:r>
              <a:rPr sz="2850" baseline="1461" dirty="0">
                <a:solidFill>
                  <a:srgbClr val="343434"/>
                </a:solidFill>
                <a:latin typeface="Times New Roman"/>
                <a:cs typeface="Times New Roman"/>
              </a:rPr>
              <a:t>height </a:t>
            </a:r>
            <a:r>
              <a:rPr sz="2850" baseline="1461" dirty="0">
                <a:solidFill>
                  <a:srgbClr val="90826D"/>
                </a:solidFill>
                <a:latin typeface="Times New Roman"/>
                <a:cs typeface="Times New Roman"/>
              </a:rPr>
              <a:t>of</a:t>
            </a:r>
            <a:r>
              <a:rPr sz="2850" spc="487" baseline="1461" dirty="0">
                <a:solidFill>
                  <a:srgbClr val="90826D"/>
                </a:solidFill>
                <a:latin typeface="Times New Roman"/>
                <a:cs typeface="Times New Roman"/>
              </a:rPr>
              <a:t> </a:t>
            </a:r>
            <a:r>
              <a:rPr sz="1900" spc="110" dirty="0">
                <a:solidFill>
                  <a:srgbClr val="030303"/>
                </a:solidFill>
                <a:latin typeface="Times New Roman"/>
                <a:cs typeface="Times New Roman"/>
              </a:rPr>
              <a:t>7•</a:t>
            </a:r>
            <a:r>
              <a:rPr sz="2850" spc="165" baseline="5847" dirty="0">
                <a:solidFill>
                  <a:srgbClr val="030303"/>
                </a:solidFill>
                <a:latin typeface="Times New Roman"/>
                <a:cs typeface="Times New Roman"/>
              </a:rPr>
              <a:t>-</a:t>
            </a:r>
            <a:r>
              <a:rPr sz="2850" spc="-172" baseline="1461" dirty="0">
                <a:latin typeface="Times New Roman"/>
                <a:cs typeface="Times New Roman"/>
              </a:rPr>
              <a:t>ioy</a:t>
            </a:r>
            <a:r>
              <a:rPr sz="2850" baseline="1461" dirty="0">
                <a:latin typeface="Times New Roman"/>
                <a:cs typeface="Times New Roman"/>
              </a:rPr>
              <a:t> </a:t>
            </a:r>
            <a:r>
              <a:rPr sz="2850" baseline="1461" dirty="0">
                <a:solidFill>
                  <a:srgbClr val="56482D"/>
                </a:solidFill>
                <a:latin typeface="Times New Roman"/>
                <a:cs typeface="Times New Roman"/>
              </a:rPr>
              <a:t>cm,</a:t>
            </a:r>
            <a:r>
              <a:rPr sz="2850" spc="-112" baseline="1461" dirty="0">
                <a:solidFill>
                  <a:srgbClr val="56482D"/>
                </a:solidFill>
                <a:latin typeface="Times New Roman"/>
                <a:cs typeface="Times New Roman"/>
              </a:rPr>
              <a:t> </a:t>
            </a:r>
            <a:r>
              <a:rPr sz="2850" spc="-30" baseline="1461" dirty="0">
                <a:solidFill>
                  <a:srgbClr val="282828"/>
                </a:solidFill>
                <a:latin typeface="Times New Roman"/>
                <a:cs typeface="Times New Roman"/>
              </a:rPr>
              <a:t>flowers</a:t>
            </a:r>
            <a:r>
              <a:rPr sz="2850" spc="-15" baseline="1461" dirty="0">
                <a:solidFill>
                  <a:srgbClr val="282828"/>
                </a:solidFill>
                <a:latin typeface="Times New Roman"/>
                <a:cs typeface="Times New Roman"/>
              </a:rPr>
              <a:t> </a:t>
            </a:r>
            <a:r>
              <a:rPr sz="2850" spc="-120" baseline="1461" dirty="0">
                <a:solidFill>
                  <a:srgbClr val="1C0F00"/>
                </a:solidFill>
                <a:latin typeface="Times New Roman"/>
                <a:cs typeface="Times New Roman"/>
              </a:rPr>
              <a:t>y-</a:t>
            </a:r>
            <a:r>
              <a:rPr sz="2850" baseline="1461" dirty="0">
                <a:solidFill>
                  <a:srgbClr val="1C0F00"/>
                </a:solidFill>
                <a:latin typeface="Times New Roman"/>
                <a:cs typeface="Times New Roman"/>
              </a:rPr>
              <a:t>io</a:t>
            </a:r>
            <a:r>
              <a:rPr sz="2850" spc="-22" baseline="1461" dirty="0">
                <a:solidFill>
                  <a:srgbClr val="1C0F00"/>
                </a:solidFill>
                <a:latin typeface="Times New Roman"/>
                <a:cs typeface="Times New Roman"/>
              </a:rPr>
              <a:t> </a:t>
            </a:r>
            <a:r>
              <a:rPr sz="2850" baseline="1461" dirty="0">
                <a:solidFill>
                  <a:srgbClr val="564B36"/>
                </a:solidFill>
                <a:latin typeface="Times New Roman"/>
                <a:cs typeface="Times New Roman"/>
              </a:rPr>
              <a:t>cm</a:t>
            </a:r>
            <a:r>
              <a:rPr sz="2850" spc="-104" baseline="1461" dirty="0">
                <a:solidFill>
                  <a:srgbClr val="564B36"/>
                </a:solidFill>
                <a:latin typeface="Times New Roman"/>
                <a:cs typeface="Times New Roman"/>
              </a:rPr>
              <a:t> </a:t>
            </a:r>
            <a:r>
              <a:rPr sz="2850" spc="-15" baseline="1461" dirty="0">
                <a:solidFill>
                  <a:srgbClr val="181818"/>
                </a:solidFill>
                <a:latin typeface="Times New Roman"/>
                <a:cs typeface="Times New Roman"/>
              </a:rPr>
              <a:t>across</a:t>
            </a:r>
            <a:r>
              <a:rPr sz="2850" spc="-127" baseline="1461" dirty="0">
                <a:solidFill>
                  <a:srgbClr val="181818"/>
                </a:solidFill>
                <a:latin typeface="Times New Roman"/>
                <a:cs typeface="Times New Roman"/>
              </a:rPr>
              <a:t> </a:t>
            </a:r>
            <a:r>
              <a:rPr sz="2850" baseline="1461" dirty="0">
                <a:solidFill>
                  <a:srgbClr val="695D4D"/>
                </a:solidFill>
                <a:latin typeface="Times New Roman"/>
                <a:cs typeface="Times New Roman"/>
              </a:rPr>
              <a:t>and</a:t>
            </a:r>
            <a:r>
              <a:rPr sz="2850" spc="-82" baseline="1461" dirty="0">
                <a:solidFill>
                  <a:srgbClr val="695D4D"/>
                </a:solidFill>
                <a:latin typeface="Times New Roman"/>
                <a:cs typeface="Times New Roman"/>
              </a:rPr>
              <a:t> </a:t>
            </a:r>
            <a:r>
              <a:rPr sz="2850" spc="-37" baseline="1461" dirty="0">
                <a:solidFill>
                  <a:srgbClr val="3D3D3D"/>
                </a:solidFill>
                <a:latin typeface="Times New Roman"/>
                <a:cs typeface="Times New Roman"/>
              </a:rPr>
              <a:t>are </a:t>
            </a:r>
            <a:r>
              <a:rPr sz="2700" spc="-30" baseline="1543" dirty="0">
                <a:solidFill>
                  <a:srgbClr val="1F1100"/>
                </a:solidFill>
                <a:latin typeface="Times New Roman"/>
                <a:cs typeface="Times New Roman"/>
              </a:rPr>
              <a:t>well</a:t>
            </a:r>
            <a:r>
              <a:rPr sz="2700" spc="-7" baseline="1543" dirty="0">
                <a:solidFill>
                  <a:srgbClr val="1F1100"/>
                </a:solidFill>
                <a:latin typeface="Times New Roman"/>
                <a:cs typeface="Times New Roman"/>
              </a:rPr>
              <a:t> </a:t>
            </a:r>
            <a:r>
              <a:rPr sz="2700" baseline="1543" dirty="0">
                <a:solidFill>
                  <a:srgbClr val="1A1A1A"/>
                </a:solidFill>
                <a:latin typeface="Times New Roman"/>
                <a:cs typeface="Times New Roman"/>
              </a:rPr>
              <a:t>spaced</a:t>
            </a:r>
            <a:r>
              <a:rPr sz="2700" spc="172" baseline="1543" dirty="0">
                <a:solidFill>
                  <a:srgbClr val="1A1A1A"/>
                </a:solidFill>
                <a:latin typeface="Times New Roman"/>
                <a:cs typeface="Times New Roman"/>
              </a:rPr>
              <a:t> </a:t>
            </a:r>
            <a:r>
              <a:rPr sz="2700" spc="89" baseline="1543" dirty="0">
                <a:solidFill>
                  <a:srgbClr val="1D1100"/>
                </a:solidFill>
                <a:latin typeface="Times New Roman"/>
                <a:cs typeface="Times New Roman"/>
              </a:rPr>
              <a:t>on</a:t>
            </a:r>
            <a:r>
              <a:rPr sz="2700" spc="52" baseline="1543" dirty="0">
                <a:solidFill>
                  <a:srgbClr val="1D1100"/>
                </a:solidFill>
                <a:latin typeface="Times New Roman"/>
                <a:cs typeface="Times New Roman"/>
              </a:rPr>
              <a:t> </a:t>
            </a:r>
            <a:r>
              <a:rPr sz="2700" spc="135" baseline="9259" dirty="0">
                <a:solidFill>
                  <a:srgbClr val="46361D"/>
                </a:solidFill>
                <a:latin typeface="Times New Roman"/>
                <a:cs typeface="Times New Roman"/>
              </a:rPr>
              <a:t>q</a:t>
            </a:r>
            <a:r>
              <a:rPr sz="1800" spc="90" dirty="0">
                <a:solidFill>
                  <a:srgbClr val="46361D"/>
                </a:solidFill>
                <a:latin typeface="Times New Roman"/>
                <a:cs typeface="Times New Roman"/>
              </a:rPr>
              <a:t>•-</a:t>
            </a:r>
            <a:r>
              <a:rPr sz="1800" spc="95" dirty="0">
                <a:solidFill>
                  <a:srgbClr val="46361D"/>
                </a:solidFill>
                <a:latin typeface="Times New Roman"/>
                <a:cs typeface="Times New Roman"/>
              </a:rPr>
              <a:t>4s</a:t>
            </a:r>
            <a:r>
              <a:rPr sz="1800" spc="-5" dirty="0">
                <a:solidFill>
                  <a:srgbClr val="46361D"/>
                </a:solidFill>
                <a:latin typeface="Times New Roman"/>
                <a:cs typeface="Times New Roman"/>
              </a:rPr>
              <a:t> </a:t>
            </a:r>
            <a:r>
              <a:rPr sz="2700" spc="44" baseline="-7716" dirty="0">
                <a:solidFill>
                  <a:srgbClr val="4B3B26"/>
                </a:solidFill>
                <a:latin typeface="Times New Roman"/>
                <a:cs typeface="Times New Roman"/>
              </a:rPr>
              <a:t>•</a:t>
            </a:r>
            <a:r>
              <a:rPr sz="2700" baseline="-7716" dirty="0">
                <a:solidFill>
                  <a:srgbClr val="4B3B26"/>
                </a:solidFill>
                <a:latin typeface="Times New Roman"/>
                <a:cs typeface="Times New Roman"/>
              </a:rPr>
              <a:t>	</a:t>
            </a:r>
            <a:r>
              <a:rPr sz="2700" spc="195" baseline="-6172" dirty="0">
                <a:solidFill>
                  <a:srgbClr val="897B66"/>
                </a:solidFill>
                <a:latin typeface="Times New Roman"/>
                <a:cs typeface="Times New Roman"/>
              </a:rPr>
              <a:t>•</a:t>
            </a:r>
            <a:r>
              <a:rPr sz="2700" spc="195" baseline="6172" dirty="0">
                <a:solidFill>
                  <a:srgbClr val="897B66"/>
                </a:solidFill>
                <a:latin typeface="Times New Roman"/>
                <a:cs typeface="Times New Roman"/>
              </a:rPr>
              <a:t>ng</a:t>
            </a:r>
            <a:r>
              <a:rPr sz="2700" spc="-44" baseline="6172" dirty="0">
                <a:solidFill>
                  <a:srgbClr val="897B66"/>
                </a:solidFill>
                <a:latin typeface="Times New Roman"/>
                <a:cs typeface="Times New Roman"/>
              </a:rPr>
              <a:t> </a:t>
            </a:r>
            <a:r>
              <a:rPr sz="2700" baseline="1543" dirty="0">
                <a:solidFill>
                  <a:srgbClr val="232323"/>
                </a:solidFill>
                <a:latin typeface="Times New Roman"/>
                <a:cs typeface="Times New Roman"/>
              </a:rPr>
              <a:t>spikes.</a:t>
            </a:r>
            <a:r>
              <a:rPr sz="2700" spc="7" baseline="1543" dirty="0">
                <a:solidFill>
                  <a:srgbClr val="232323"/>
                </a:solidFill>
                <a:latin typeface="Times New Roman"/>
                <a:cs typeface="Times New Roman"/>
              </a:rPr>
              <a:t> </a:t>
            </a:r>
            <a:r>
              <a:rPr sz="2700" spc="120" baseline="1543" dirty="0">
                <a:solidFill>
                  <a:srgbClr val="42331C"/>
                </a:solidFill>
                <a:latin typeface="Times New Roman"/>
                <a:cs typeface="Times New Roman"/>
              </a:rPr>
              <a:t>The</a:t>
            </a:r>
            <a:r>
              <a:rPr sz="2700" spc="172" baseline="1543" dirty="0">
                <a:solidFill>
                  <a:srgbClr val="42331C"/>
                </a:solidFill>
                <a:latin typeface="Times New Roman"/>
                <a:cs typeface="Times New Roman"/>
              </a:rPr>
              <a:t> </a:t>
            </a:r>
            <a:r>
              <a:rPr sz="2700" baseline="1543" dirty="0">
                <a:latin typeface="Times New Roman"/>
                <a:cs typeface="Times New Roman"/>
              </a:rPr>
              <a:t>upper</a:t>
            </a:r>
            <a:r>
              <a:rPr sz="2700" spc="359" baseline="1543" dirty="0">
                <a:latin typeface="Times New Roman"/>
                <a:cs typeface="Times New Roman"/>
              </a:rPr>
              <a:t> </a:t>
            </a:r>
            <a:r>
              <a:rPr sz="2700" spc="-30" baseline="1543" dirty="0">
                <a:solidFill>
                  <a:srgbClr val="67563F"/>
                </a:solidFill>
                <a:latin typeface="Times New Roman"/>
                <a:cs typeface="Times New Roman"/>
              </a:rPr>
              <a:t>must </a:t>
            </a:r>
            <a:r>
              <a:rPr sz="1900" dirty="0">
                <a:solidFill>
                  <a:srgbClr val="110300"/>
                </a:solidFill>
                <a:latin typeface="Times New Roman"/>
                <a:cs typeface="Times New Roman"/>
              </a:rPr>
              <a:t>inner</a:t>
            </a:r>
            <a:r>
              <a:rPr sz="1900" spc="65" dirty="0">
                <a:solidFill>
                  <a:srgbClr val="110300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080808"/>
                </a:solidFill>
                <a:latin typeface="Times New Roman"/>
                <a:cs typeface="Times New Roman"/>
              </a:rPr>
              <a:t>petals</a:t>
            </a:r>
            <a:r>
              <a:rPr sz="1900" spc="-75" dirty="0">
                <a:solidFill>
                  <a:srgbClr val="080808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36260C"/>
                </a:solidFill>
                <a:latin typeface="Times New Roman"/>
                <a:cs typeface="Times New Roman"/>
              </a:rPr>
              <a:t>are</a:t>
            </a:r>
            <a:r>
              <a:rPr sz="1900" spc="-85" dirty="0">
                <a:solidFill>
                  <a:srgbClr val="36260C"/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rgbClr val="72674F"/>
                </a:solidFill>
                <a:latin typeface="Times New Roman"/>
                <a:cs typeface="Times New Roman"/>
              </a:rPr>
              <a:t>attractive</a:t>
            </a:r>
            <a:r>
              <a:rPr sz="1900" spc="-65" dirty="0">
                <a:solidFill>
                  <a:srgbClr val="72674F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,anthers&amp;</a:t>
            </a:r>
            <a:r>
              <a:rPr sz="1900" spc="-55" dirty="0"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837B5B"/>
                </a:solidFill>
                <a:latin typeface="Times New Roman"/>
                <a:cs typeface="Times New Roman"/>
              </a:rPr>
              <a:t>stigma</a:t>
            </a:r>
            <a:r>
              <a:rPr sz="1900" spc="-95" dirty="0">
                <a:solidFill>
                  <a:srgbClr val="837B5B"/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rgbClr val="897B66"/>
                </a:solidFill>
                <a:latin typeface="Times New Roman"/>
                <a:cs typeface="Times New Roman"/>
              </a:rPr>
              <a:t>appear </a:t>
            </a:r>
            <a:r>
              <a:rPr sz="1750" dirty="0">
                <a:latin typeface="Times New Roman"/>
                <a:cs typeface="Times New Roman"/>
              </a:rPr>
              <a:t>above</a:t>
            </a:r>
            <a:r>
              <a:rPr sz="1750" spc="155" dirty="0">
                <a:latin typeface="Times New Roman"/>
                <a:cs typeface="Times New Roman"/>
              </a:rPr>
              <a:t> </a:t>
            </a:r>
            <a:r>
              <a:rPr sz="1750" dirty="0">
                <a:solidFill>
                  <a:srgbClr val="605248"/>
                </a:solidFill>
                <a:latin typeface="Times New Roman"/>
                <a:cs typeface="Times New Roman"/>
              </a:rPr>
              <a:t>the</a:t>
            </a:r>
            <a:r>
              <a:rPr sz="1750" spc="390" dirty="0">
                <a:solidFill>
                  <a:srgbClr val="605248"/>
                </a:solidFill>
                <a:latin typeface="Times New Roman"/>
                <a:cs typeface="Times New Roman"/>
              </a:rPr>
              <a:t> </a:t>
            </a:r>
            <a:r>
              <a:rPr sz="1750" spc="-10" dirty="0">
                <a:solidFill>
                  <a:srgbClr val="181818"/>
                </a:solidFill>
                <a:latin typeface="Times New Roman"/>
                <a:cs typeface="Times New Roman"/>
              </a:rPr>
              <a:t>petals.</a:t>
            </a:r>
            <a:endParaRPr sz="1750" dirty="0">
              <a:latin typeface="Times New Roman"/>
              <a:cs typeface="Times New Roman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765800"/>
            <a:ext cx="8094132" cy="3048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102600" cy="60706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2898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3700" y="3822700"/>
            <a:ext cx="7366000" cy="13208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5300" y="2349500"/>
            <a:ext cx="6908800" cy="13843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5300" y="876300"/>
            <a:ext cx="6972300" cy="14224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700" y="342900"/>
            <a:ext cx="7848600" cy="355600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8517" y="662869"/>
            <a:ext cx="1218565" cy="396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00" spc="-245" dirty="0"/>
              <a:t>)</a:t>
            </a:r>
            <a:r>
              <a:rPr sz="2400" spc="100" dirty="0"/>
              <a:t> </a:t>
            </a:r>
            <a:r>
              <a:rPr sz="2400" spc="-100" dirty="0"/>
              <a:t>Face</a:t>
            </a:r>
            <a:r>
              <a:rPr sz="2400" spc="-25" dirty="0"/>
              <a:t> up:</a:t>
            </a:r>
            <a:endParaRPr sz="2400"/>
          </a:p>
        </p:txBody>
      </p:sp>
      <p:sp>
        <p:nvSpPr>
          <p:cNvPr id="8" name="object 8"/>
          <p:cNvSpPr txBox="1"/>
          <p:nvPr/>
        </p:nvSpPr>
        <p:spPr>
          <a:xfrm>
            <a:off x="473138" y="1607784"/>
            <a:ext cx="862965" cy="3441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-120" dirty="0">
                <a:latin typeface="Cambria"/>
                <a:cs typeface="Cambria"/>
              </a:rPr>
              <a:t>upward.</a:t>
            </a:r>
            <a:endParaRPr sz="21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8250" y="3455105"/>
            <a:ext cx="1351280" cy="3219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50" spc="-10" dirty="0">
                <a:solidFill>
                  <a:srgbClr val="111111"/>
                </a:solidFill>
                <a:latin typeface="Cambria"/>
                <a:cs typeface="Cambria"/>
              </a:rPr>
              <a:t>Greenhouse.</a:t>
            </a:r>
            <a:endParaRPr sz="195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0739" y="4687358"/>
            <a:ext cx="333819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dirty="0">
                <a:latin typeface="Times New Roman"/>
                <a:cs typeface="Times New Roman"/>
              </a:rPr>
              <a:t>smaller</a:t>
            </a:r>
            <a:r>
              <a:rPr sz="2050" spc="165" dirty="0">
                <a:latin typeface="Times New Roman"/>
                <a:cs typeface="Times New Roman"/>
              </a:rPr>
              <a:t> </a:t>
            </a:r>
            <a:r>
              <a:rPr sz="2050" spc="-20" dirty="0">
                <a:latin typeface="Times New Roman"/>
                <a:cs typeface="Times New Roman"/>
              </a:rPr>
              <a:t>fJorets</a:t>
            </a:r>
            <a:r>
              <a:rPr sz="2050" spc="-15" dirty="0"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000A1A"/>
                </a:solidFill>
                <a:latin typeface="Times New Roman"/>
                <a:cs typeface="Times New Roman"/>
              </a:rPr>
              <a:t>on</a:t>
            </a:r>
            <a:r>
              <a:rPr sz="2050" spc="35" dirty="0">
                <a:solidFill>
                  <a:srgbClr val="000A1A"/>
                </a:solidFill>
                <a:latin typeface="Times New Roman"/>
                <a:cs typeface="Times New Roman"/>
              </a:rPr>
              <a:t> </a:t>
            </a:r>
            <a:r>
              <a:rPr sz="2050" dirty="0">
                <a:solidFill>
                  <a:srgbClr val="627582"/>
                </a:solidFill>
                <a:latin typeface="Times New Roman"/>
                <a:cs typeface="Times New Roman"/>
              </a:rPr>
              <a:t>shorter</a:t>
            </a:r>
            <a:r>
              <a:rPr sz="2050" spc="10" dirty="0">
                <a:solidFill>
                  <a:srgbClr val="627582"/>
                </a:solidFill>
                <a:latin typeface="Times New Roman"/>
                <a:cs typeface="Times New Roman"/>
              </a:rPr>
              <a:t> </a:t>
            </a:r>
            <a:r>
              <a:rPr sz="2050" spc="-10" dirty="0">
                <a:solidFill>
                  <a:srgbClr val="314856"/>
                </a:solidFill>
                <a:latin typeface="Times New Roman"/>
                <a:cs typeface="Times New Roman"/>
              </a:rPr>
              <a:t>stem.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" y="5689600"/>
            <a:ext cx="72644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99100" y="3975100"/>
            <a:ext cx="1905000" cy="147320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5600" y="2336800"/>
            <a:ext cx="1968500" cy="13335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93700" y="457200"/>
            <a:ext cx="7010400" cy="156210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7622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25"/>
              </a:spcBef>
            </a:pPr>
            <a:r>
              <a:rPr sz="2600" dirty="0"/>
              <a:t>8)</a:t>
            </a:r>
            <a:r>
              <a:rPr sz="2600" spc="-145" dirty="0"/>
              <a:t> </a:t>
            </a:r>
            <a:r>
              <a:rPr sz="2600" dirty="0"/>
              <a:t>Double</a:t>
            </a:r>
            <a:r>
              <a:rPr sz="2600" spc="-120" dirty="0"/>
              <a:t> </a:t>
            </a:r>
            <a:r>
              <a:rPr sz="2600" spc="-45" dirty="0"/>
              <a:t>gladiolus:</a:t>
            </a:r>
            <a:endParaRPr sz="2600"/>
          </a:p>
        </p:txBody>
      </p:sp>
      <p:sp>
        <p:nvSpPr>
          <p:cNvPr id="7" name="object 7"/>
          <p:cNvSpPr txBox="1"/>
          <p:nvPr/>
        </p:nvSpPr>
        <p:spPr>
          <a:xfrm>
            <a:off x="466321" y="934975"/>
            <a:ext cx="4958715" cy="454660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9050" marR="5080" indent="779780" algn="just">
              <a:lnSpc>
                <a:spcPct val="110800"/>
              </a:lnSpc>
              <a:spcBef>
                <a:spcPts val="145"/>
              </a:spcBef>
            </a:pPr>
            <a:r>
              <a:rPr sz="2250" dirty="0">
                <a:latin typeface="Cambria"/>
                <a:cs typeface="Cambria"/>
              </a:rPr>
              <a:t>Normal</a:t>
            </a:r>
            <a:r>
              <a:rPr sz="2250" spc="335" dirty="0">
                <a:latin typeface="Cambria"/>
                <a:cs typeface="Cambria"/>
              </a:rPr>
              <a:t> </a:t>
            </a:r>
            <a:r>
              <a:rPr sz="2250" dirty="0">
                <a:latin typeface="Cambria"/>
                <a:cs typeface="Cambria"/>
              </a:rPr>
              <a:t>gladiolus</a:t>
            </a:r>
            <a:r>
              <a:rPr sz="2250" spc="204" dirty="0">
                <a:latin typeface="Cambria"/>
                <a:cs typeface="Cambria"/>
              </a:rPr>
              <a:t> </a:t>
            </a:r>
            <a:r>
              <a:rPr sz="2250" dirty="0">
                <a:latin typeface="Cambria"/>
                <a:cs typeface="Cambria"/>
              </a:rPr>
              <a:t>florets</a:t>
            </a:r>
            <a:r>
              <a:rPr sz="2250" spc="95" dirty="0">
                <a:latin typeface="Cambria"/>
                <a:cs typeface="Cambria"/>
              </a:rPr>
              <a:t> </a:t>
            </a:r>
            <a:r>
              <a:rPr sz="2250" spc="-10" dirty="0">
                <a:latin typeface="Cambria"/>
                <a:cs typeface="Cambria"/>
              </a:rPr>
              <a:t>consists </a:t>
            </a:r>
            <a:r>
              <a:rPr sz="2300" spc="55" dirty="0">
                <a:latin typeface="Cambria"/>
                <a:cs typeface="Cambria"/>
              </a:rPr>
              <a:t>of</a:t>
            </a:r>
            <a:r>
              <a:rPr sz="2300" spc="-50" dirty="0">
                <a:latin typeface="Cambria"/>
                <a:cs typeface="Cambria"/>
              </a:rPr>
              <a:t> </a:t>
            </a:r>
            <a:r>
              <a:rPr sz="2300" spc="75" dirty="0">
                <a:latin typeface="Cambria"/>
                <a:cs typeface="Cambria"/>
              </a:rPr>
              <a:t>6</a:t>
            </a:r>
            <a:r>
              <a:rPr sz="2300" spc="15" dirty="0">
                <a:latin typeface="Cambria"/>
                <a:cs typeface="Cambria"/>
              </a:rPr>
              <a:t> </a:t>
            </a:r>
            <a:r>
              <a:rPr sz="2300" dirty="0">
                <a:latin typeface="Cambria"/>
                <a:cs typeface="Cambria"/>
              </a:rPr>
              <a:t>tepals.</a:t>
            </a:r>
            <a:r>
              <a:rPr sz="2300" spc="75" dirty="0">
                <a:latin typeface="Cambria"/>
                <a:cs typeface="Cambria"/>
              </a:rPr>
              <a:t> </a:t>
            </a:r>
            <a:r>
              <a:rPr sz="2300" dirty="0">
                <a:latin typeface="Cambria"/>
                <a:cs typeface="Cambria"/>
              </a:rPr>
              <a:t>Any</a:t>
            </a:r>
            <a:r>
              <a:rPr sz="2300" spc="70" dirty="0">
                <a:latin typeface="Cambria"/>
                <a:cs typeface="Cambria"/>
              </a:rPr>
              <a:t> </a:t>
            </a:r>
            <a:r>
              <a:rPr sz="2300" dirty="0">
                <a:latin typeface="Cambria"/>
                <a:cs typeface="Cambria"/>
              </a:rPr>
              <a:t>gladiolus</a:t>
            </a:r>
            <a:r>
              <a:rPr sz="2300" spc="280" dirty="0">
                <a:latin typeface="Cambria"/>
                <a:cs typeface="Cambria"/>
              </a:rPr>
              <a:t>   </a:t>
            </a:r>
            <a:r>
              <a:rPr sz="2300" spc="75" dirty="0">
                <a:latin typeface="Cambria"/>
                <a:cs typeface="Cambria"/>
              </a:rPr>
              <a:t>6</a:t>
            </a:r>
            <a:r>
              <a:rPr sz="2300" spc="25" dirty="0">
                <a:latin typeface="Cambria"/>
                <a:cs typeface="Cambria"/>
              </a:rPr>
              <a:t> </a:t>
            </a:r>
            <a:r>
              <a:rPr sz="2300" spc="-40" dirty="0">
                <a:latin typeface="Cambria"/>
                <a:cs typeface="Cambria"/>
              </a:rPr>
              <a:t>tepals</a:t>
            </a:r>
            <a:r>
              <a:rPr sz="2300" spc="-90" dirty="0">
                <a:latin typeface="Cambria"/>
                <a:cs typeface="Cambria"/>
              </a:rPr>
              <a:t> </a:t>
            </a:r>
            <a:r>
              <a:rPr sz="2300" spc="-25" dirty="0">
                <a:solidFill>
                  <a:srgbClr val="001103"/>
                </a:solidFill>
                <a:latin typeface="Cambria"/>
                <a:cs typeface="Cambria"/>
              </a:rPr>
              <a:t>are </a:t>
            </a:r>
            <a:r>
              <a:rPr sz="2350" spc="-60" dirty="0">
                <a:latin typeface="Cambria"/>
                <a:cs typeface="Cambria"/>
              </a:rPr>
              <a:t>known</a:t>
            </a:r>
            <a:r>
              <a:rPr sz="2350" spc="-20" dirty="0">
                <a:latin typeface="Cambria"/>
                <a:cs typeface="Cambria"/>
              </a:rPr>
              <a:t> </a:t>
            </a:r>
            <a:r>
              <a:rPr sz="2350" spc="-80" dirty="0">
                <a:solidFill>
                  <a:srgbClr val="000F08"/>
                </a:solidFill>
                <a:latin typeface="Cambria"/>
                <a:cs typeface="Cambria"/>
              </a:rPr>
              <a:t>ds</a:t>
            </a:r>
            <a:r>
              <a:rPr sz="2350" spc="-105" dirty="0">
                <a:solidFill>
                  <a:srgbClr val="000F08"/>
                </a:solidFill>
                <a:latin typeface="Cambria"/>
                <a:cs typeface="Cambria"/>
              </a:rPr>
              <a:t> </a:t>
            </a:r>
            <a:r>
              <a:rPr sz="2350" spc="-10" dirty="0">
                <a:latin typeface="Cambria"/>
                <a:cs typeface="Cambria"/>
              </a:rPr>
              <a:t>double</a:t>
            </a:r>
            <a:r>
              <a:rPr sz="2350" spc="-60" dirty="0">
                <a:latin typeface="Cambria"/>
                <a:cs typeface="Cambria"/>
              </a:rPr>
              <a:t> </a:t>
            </a:r>
            <a:r>
              <a:rPr sz="2350" spc="-10" dirty="0">
                <a:latin typeface="Cambria"/>
                <a:cs typeface="Cambria"/>
              </a:rPr>
              <a:t>gladiolus.</a:t>
            </a:r>
            <a:endParaRPr sz="2350">
              <a:latin typeface="Cambria"/>
              <a:cs typeface="Cambria"/>
            </a:endParaRPr>
          </a:p>
          <a:p>
            <a:pPr marL="12700" algn="just">
              <a:lnSpc>
                <a:spcPts val="3085"/>
              </a:lnSpc>
              <a:spcBef>
                <a:spcPts val="430"/>
              </a:spcBef>
            </a:pPr>
            <a:r>
              <a:rPr sz="2600" dirty="0">
                <a:latin typeface="Cambria"/>
                <a:cs typeface="Cambria"/>
              </a:rPr>
              <a:t>9)</a:t>
            </a:r>
            <a:r>
              <a:rPr sz="2600" spc="-40" dirty="0">
                <a:latin typeface="Cambria"/>
                <a:cs typeface="Cambria"/>
              </a:rPr>
              <a:t> </a:t>
            </a:r>
            <a:r>
              <a:rPr sz="2600" spc="-10" dirty="0">
                <a:latin typeface="Cambria"/>
                <a:cs typeface="Cambria"/>
              </a:rPr>
              <a:t>Dragons:</a:t>
            </a:r>
            <a:endParaRPr sz="2600">
              <a:latin typeface="Cambria"/>
              <a:cs typeface="Cambria"/>
            </a:endParaRPr>
          </a:p>
          <a:p>
            <a:pPr marR="97155" algn="ctr">
              <a:lnSpc>
                <a:spcPts val="2845"/>
              </a:lnSpc>
            </a:pPr>
            <a:r>
              <a:rPr sz="2400" spc="-80" dirty="0">
                <a:latin typeface="Times New Roman"/>
                <a:cs typeface="Times New Roman"/>
              </a:rPr>
              <a:t>These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36594D"/>
                </a:solidFill>
                <a:latin typeface="Times New Roman"/>
                <a:cs typeface="Times New Roman"/>
              </a:rPr>
              <a:t>group</a:t>
            </a:r>
            <a:r>
              <a:rPr sz="2400" spc="-70" dirty="0">
                <a:solidFill>
                  <a:srgbClr val="36594D"/>
                </a:solidFill>
                <a:latin typeface="Times New Roman"/>
                <a:cs typeface="Times New Roman"/>
              </a:rPr>
              <a:t> </a:t>
            </a:r>
            <a:r>
              <a:rPr sz="2400" spc="-70" dirty="0">
                <a:solidFill>
                  <a:srgbClr val="001101"/>
                </a:solidFill>
                <a:latin typeface="Times New Roman"/>
                <a:cs typeface="Times New Roman"/>
              </a:rPr>
              <a:t>has </a:t>
            </a:r>
            <a:r>
              <a:rPr sz="2400" spc="-60" dirty="0">
                <a:solidFill>
                  <a:srgbClr val="001800"/>
                </a:solidFill>
                <a:latin typeface="Times New Roman"/>
                <a:cs typeface="Times New Roman"/>
              </a:rPr>
              <a:t>long</a:t>
            </a:r>
            <a:r>
              <a:rPr sz="2400" spc="-80" dirty="0">
                <a:solidFill>
                  <a:srgbClr val="00180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001305"/>
                </a:solidFill>
                <a:latin typeface="Times New Roman"/>
                <a:cs typeface="Times New Roman"/>
              </a:rPr>
              <a:t>twisted</a:t>
            </a:r>
            <a:endParaRPr sz="2400">
              <a:latin typeface="Times New Roman"/>
              <a:cs typeface="Times New Roman"/>
            </a:endParaRPr>
          </a:p>
          <a:p>
            <a:pPr marL="26034">
              <a:lnSpc>
                <a:spcPct val="100000"/>
              </a:lnSpc>
              <a:spcBef>
                <a:spcPts val="120"/>
              </a:spcBef>
            </a:pPr>
            <a:r>
              <a:rPr sz="2200" dirty="0">
                <a:latin typeface="Times New Roman"/>
                <a:cs typeface="Times New Roman"/>
              </a:rPr>
              <a:t>tepals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with</a:t>
            </a:r>
            <a:r>
              <a:rPr sz="2200" spc="1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attractive</a:t>
            </a:r>
            <a:r>
              <a:rPr sz="2200" spc="204" dirty="0"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rgbClr val="2A4F3D"/>
                </a:solidFill>
                <a:latin typeface="Times New Roman"/>
                <a:cs typeface="Times New Roman"/>
              </a:rPr>
              <a:t>colours.</a:t>
            </a:r>
            <a:endParaRPr sz="2200">
              <a:latin typeface="Times New Roman"/>
              <a:cs typeface="Times New Roman"/>
            </a:endParaRPr>
          </a:p>
          <a:p>
            <a:pPr marL="15875">
              <a:lnSpc>
                <a:spcPct val="100000"/>
              </a:lnSpc>
              <a:spcBef>
                <a:spcPts val="260"/>
              </a:spcBef>
            </a:pPr>
            <a:r>
              <a:rPr sz="2500" dirty="0">
                <a:latin typeface="Cambria"/>
                <a:cs typeface="Cambria"/>
              </a:rPr>
              <a:t>io)</a:t>
            </a:r>
            <a:r>
              <a:rPr sz="2500" spc="60" dirty="0">
                <a:latin typeface="Cambria"/>
                <a:cs typeface="Cambria"/>
              </a:rPr>
              <a:t> </a:t>
            </a:r>
            <a:r>
              <a:rPr sz="2500" spc="-70" dirty="0">
                <a:latin typeface="Cambria"/>
                <a:cs typeface="Cambria"/>
              </a:rPr>
              <a:t>Fragrant</a:t>
            </a:r>
            <a:r>
              <a:rPr sz="2500" spc="225" dirty="0">
                <a:latin typeface="Cambria"/>
                <a:cs typeface="Cambria"/>
              </a:rPr>
              <a:t> </a:t>
            </a:r>
            <a:r>
              <a:rPr sz="2500" spc="-50" dirty="0">
                <a:solidFill>
                  <a:srgbClr val="030303"/>
                </a:solidFill>
                <a:latin typeface="Cambria"/>
                <a:cs typeface="Cambria"/>
              </a:rPr>
              <a:t>:</a:t>
            </a:r>
            <a:endParaRPr sz="2500">
              <a:latin typeface="Cambria"/>
              <a:cs typeface="Cambria"/>
            </a:endParaRPr>
          </a:p>
          <a:p>
            <a:pPr marL="15240" marR="365760" indent="1281430">
              <a:lnSpc>
                <a:spcPct val="111600"/>
              </a:lnSpc>
              <a:spcBef>
                <a:spcPts val="10"/>
              </a:spcBef>
            </a:pPr>
            <a:r>
              <a:rPr sz="2100" dirty="0">
                <a:solidFill>
                  <a:srgbClr val="030303"/>
                </a:solidFill>
                <a:latin typeface="Cambria"/>
                <a:cs typeface="Cambria"/>
              </a:rPr>
              <a:t>Some</a:t>
            </a:r>
            <a:r>
              <a:rPr sz="2100" spc="80" dirty="0">
                <a:solidFill>
                  <a:srgbClr val="030303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South</a:t>
            </a:r>
            <a:r>
              <a:rPr sz="2100" spc="13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1603"/>
                </a:solidFill>
                <a:latin typeface="Cambria"/>
                <a:cs typeface="Cambria"/>
              </a:rPr>
              <a:t>African</a:t>
            </a:r>
            <a:r>
              <a:rPr sz="2100" spc="175" dirty="0">
                <a:solidFill>
                  <a:srgbClr val="001603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4D8A72"/>
                </a:solidFill>
                <a:latin typeface="Cambria"/>
                <a:cs typeface="Cambria"/>
              </a:rPr>
              <a:t>sp.</a:t>
            </a:r>
            <a:r>
              <a:rPr sz="2100" spc="105" dirty="0">
                <a:solidFill>
                  <a:srgbClr val="4D8A72"/>
                </a:solidFill>
                <a:latin typeface="Cambria"/>
                <a:cs typeface="Cambria"/>
              </a:rPr>
              <a:t> </a:t>
            </a:r>
            <a:r>
              <a:rPr sz="2100" spc="-25" dirty="0">
                <a:latin typeface="Cambria"/>
                <a:cs typeface="Cambria"/>
              </a:rPr>
              <a:t>Of </a:t>
            </a:r>
            <a:r>
              <a:rPr sz="2100" dirty="0">
                <a:latin typeface="Cambria"/>
                <a:cs typeface="Cambria"/>
              </a:rPr>
              <a:t>gladiolushave</a:t>
            </a:r>
            <a:r>
              <a:rPr sz="2100" spc="114" dirty="0">
                <a:latin typeface="Cambria"/>
                <a:cs typeface="Cambria"/>
              </a:rPr>
              <a:t> </a:t>
            </a:r>
            <a:r>
              <a:rPr sz="2100" spc="-20" dirty="0">
                <a:latin typeface="Cambria"/>
                <a:cs typeface="Cambria"/>
              </a:rPr>
              <a:t>fragrance</a:t>
            </a:r>
            <a:r>
              <a:rPr sz="2100" spc="1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and</a:t>
            </a:r>
            <a:r>
              <a:rPr sz="2100" spc="50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244D3D"/>
                </a:solidFill>
                <a:latin typeface="Cambria"/>
                <a:cs typeface="Cambria"/>
              </a:rPr>
              <a:t>the</a:t>
            </a:r>
            <a:r>
              <a:rPr sz="2100" spc="-45" dirty="0">
                <a:solidFill>
                  <a:srgbClr val="244D3D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solidFill>
                  <a:srgbClr val="00210F"/>
                </a:solidFill>
                <a:latin typeface="Cambria"/>
                <a:cs typeface="Cambria"/>
              </a:rPr>
              <a:t>quality </a:t>
            </a:r>
            <a:r>
              <a:rPr sz="2100" dirty="0">
                <a:solidFill>
                  <a:srgbClr val="070707"/>
                </a:solidFill>
                <a:latin typeface="Cambria"/>
                <a:cs typeface="Cambria"/>
              </a:rPr>
              <a:t>of</a:t>
            </a:r>
            <a:r>
              <a:rPr sz="2100" spc="150" dirty="0">
                <a:solidFill>
                  <a:srgbClr val="070707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fiagrance</a:t>
            </a:r>
            <a:r>
              <a:rPr sz="2100" spc="25" dirty="0">
                <a:latin typeface="Cambria"/>
                <a:cs typeface="Cambria"/>
              </a:rPr>
              <a:t> </a:t>
            </a:r>
            <a:r>
              <a:rPr sz="2100" spc="-20" dirty="0">
                <a:latin typeface="Cambria"/>
                <a:cs typeface="Cambria"/>
              </a:rPr>
              <a:t>varies</a:t>
            </a:r>
            <a:r>
              <a:rPr sz="2100" spc="8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C2D1D"/>
                </a:solidFill>
                <a:latin typeface="Cambria"/>
                <a:cs typeface="Cambria"/>
              </a:rPr>
              <a:t>from</a:t>
            </a:r>
            <a:r>
              <a:rPr sz="2100" spc="15" dirty="0">
                <a:solidFill>
                  <a:srgbClr val="0C2D1D"/>
                </a:solidFill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1305"/>
                </a:solidFill>
                <a:latin typeface="Cambria"/>
                <a:cs typeface="Cambria"/>
              </a:rPr>
              <a:t>apple</a:t>
            </a:r>
            <a:r>
              <a:rPr sz="2100" spc="25" dirty="0">
                <a:solidFill>
                  <a:srgbClr val="001305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blossom </a:t>
            </a:r>
            <a:r>
              <a:rPr sz="2100" dirty="0">
                <a:latin typeface="Cambria"/>
                <a:cs typeface="Cambria"/>
              </a:rPr>
              <a:t>to</a:t>
            </a:r>
            <a:r>
              <a:rPr sz="2100" spc="15" dirty="0">
                <a:latin typeface="Cambria"/>
                <a:cs typeface="Cambria"/>
              </a:rPr>
              <a:t> </a:t>
            </a:r>
            <a:r>
              <a:rPr sz="2100" spc="-35" dirty="0">
                <a:latin typeface="Cambria"/>
                <a:cs typeface="Cambria"/>
              </a:rPr>
              <a:t>rose</a:t>
            </a:r>
            <a:r>
              <a:rPr sz="2100" spc="-2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smell.The</a:t>
            </a:r>
            <a:r>
              <a:rPr sz="2100" spc="10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first</a:t>
            </a:r>
            <a:r>
              <a:rPr sz="2100" spc="5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scented</a:t>
            </a:r>
            <a:r>
              <a:rPr sz="2100" spc="8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gladiolus </a:t>
            </a:r>
            <a:r>
              <a:rPr sz="2050" dirty="0">
                <a:latin typeface="Cambria"/>
                <a:cs typeface="Cambria"/>
              </a:rPr>
              <a:t>variety</a:t>
            </a:r>
            <a:r>
              <a:rPr sz="2050" spc="130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was</a:t>
            </a:r>
            <a:r>
              <a:rPr sz="2050" spc="114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named</a:t>
            </a:r>
            <a:r>
              <a:rPr sz="2050" spc="90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as</a:t>
            </a:r>
            <a:r>
              <a:rPr sz="2050" spc="90" dirty="0">
                <a:latin typeface="Cambria"/>
                <a:cs typeface="Cambria"/>
              </a:rPr>
              <a:t> </a:t>
            </a:r>
            <a:r>
              <a:rPr sz="2050" dirty="0">
                <a:latin typeface="Cambria"/>
                <a:cs typeface="Cambria"/>
              </a:rPr>
              <a:t>lucky</a:t>
            </a:r>
            <a:r>
              <a:rPr sz="2050" spc="25" dirty="0">
                <a:latin typeface="Cambria"/>
                <a:cs typeface="Cambria"/>
              </a:rPr>
              <a:t> </a:t>
            </a:r>
            <a:r>
              <a:rPr sz="2050" spc="-10" dirty="0">
                <a:latin typeface="Cambria"/>
                <a:cs typeface="Cambria"/>
              </a:rPr>
              <a:t>star.</a:t>
            </a:r>
            <a:endParaRPr sz="2050">
              <a:latin typeface="Cambria"/>
              <a:cs typeface="Cambri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6400" y="5422900"/>
            <a:ext cx="7315200" cy="1270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700" y="406400"/>
            <a:ext cx="7772400" cy="825500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1359" y="1260122"/>
            <a:ext cx="2052955" cy="791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636905">
              <a:lnSpc>
                <a:spcPct val="100000"/>
              </a:lnSpc>
              <a:spcBef>
                <a:spcPts val="125"/>
              </a:spcBef>
              <a:tabLst>
                <a:tab pos="1383665" algn="l"/>
              </a:tabLst>
            </a:pPr>
            <a:r>
              <a:rPr sz="2500" spc="-25" dirty="0"/>
              <a:t>The</a:t>
            </a:r>
            <a:r>
              <a:rPr sz="2500" dirty="0"/>
              <a:t>	</a:t>
            </a:r>
            <a:r>
              <a:rPr sz="2500" spc="-55" dirty="0"/>
              <a:t>most </a:t>
            </a:r>
            <a:r>
              <a:rPr sz="2500" spc="-10" dirty="0"/>
              <a:t>are....</a:t>
            </a:r>
            <a:endParaRPr sz="2500"/>
          </a:p>
        </p:txBody>
      </p:sp>
      <p:sp>
        <p:nvSpPr>
          <p:cNvPr id="5" name="object 5"/>
          <p:cNvSpPr txBox="1"/>
          <p:nvPr/>
        </p:nvSpPr>
        <p:spPr>
          <a:xfrm>
            <a:off x="2973058" y="1260122"/>
            <a:ext cx="1372235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500" spc="-40" dirty="0">
                <a:latin typeface="Cambria"/>
                <a:cs typeface="Cambria"/>
              </a:rPr>
              <a:t>promising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69020" y="1260122"/>
            <a:ext cx="3063875" cy="4108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57630" algn="l"/>
                <a:tab pos="1847214" algn="l"/>
              </a:tabLst>
            </a:pPr>
            <a:r>
              <a:rPr sz="2500" spc="-10" dirty="0">
                <a:latin typeface="Cambria"/>
                <a:cs typeface="Cambria"/>
              </a:rPr>
              <a:t>varieties</a:t>
            </a:r>
            <a:r>
              <a:rPr sz="2500" dirty="0">
                <a:latin typeface="Cambria"/>
                <a:cs typeface="Cambria"/>
              </a:rPr>
              <a:t>	</a:t>
            </a:r>
            <a:r>
              <a:rPr sz="2500" spc="-25" dirty="0">
                <a:latin typeface="Cambria"/>
                <a:cs typeface="Cambria"/>
              </a:rPr>
              <a:t>of</a:t>
            </a:r>
            <a:r>
              <a:rPr sz="2500" dirty="0">
                <a:latin typeface="Cambria"/>
                <a:cs typeface="Cambria"/>
              </a:rPr>
              <a:t>	</a:t>
            </a:r>
            <a:r>
              <a:rPr sz="2500" spc="-25" dirty="0">
                <a:latin typeface="Cambria"/>
                <a:cs typeface="Cambria"/>
              </a:rPr>
              <a:t>gladiolus</a:t>
            </a:r>
            <a:endParaRPr sz="25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9341" y="2057325"/>
            <a:ext cx="6938009" cy="244475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89535" algn="just">
              <a:lnSpc>
                <a:spcPct val="148700"/>
              </a:lnSpc>
              <a:spcBef>
                <a:spcPts val="20"/>
              </a:spcBef>
            </a:pPr>
            <a:r>
              <a:rPr sz="2100" dirty="0">
                <a:latin typeface="Cambria"/>
                <a:cs typeface="Cambria"/>
              </a:rPr>
              <a:t>American</a:t>
            </a:r>
            <a:r>
              <a:rPr sz="2100" spc="509" dirty="0"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031A00"/>
                </a:solidFill>
                <a:latin typeface="Cambria"/>
                <a:cs typeface="Cambria"/>
              </a:rPr>
              <a:t>Beaury(</a:t>
            </a:r>
            <a:r>
              <a:rPr sz="2100" spc="515" dirty="0">
                <a:solidFill>
                  <a:srgbClr val="031A00"/>
                </a:solidFill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Red),</a:t>
            </a:r>
            <a:r>
              <a:rPr sz="2100" spc="475" dirty="0"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Friendship</a:t>
            </a:r>
            <a:r>
              <a:rPr sz="2100" spc="434" dirty="0"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(pink),</a:t>
            </a:r>
            <a:r>
              <a:rPr sz="2100" spc="480" dirty="0">
                <a:latin typeface="Cambria"/>
                <a:cs typeface="Cambria"/>
              </a:rPr>
              <a:t>  </a:t>
            </a:r>
            <a:r>
              <a:rPr sz="2100" spc="-10" dirty="0">
                <a:latin typeface="Cambria"/>
                <a:cs typeface="Cambria"/>
              </a:rPr>
              <a:t>Novalux </a:t>
            </a:r>
            <a:r>
              <a:rPr sz="2250" dirty="0">
                <a:latin typeface="Cambria"/>
                <a:cs typeface="Cambria"/>
              </a:rPr>
              <a:t>(yellow)</a:t>
            </a:r>
            <a:r>
              <a:rPr sz="2250" spc="480" dirty="0">
                <a:latin typeface="Cambria"/>
                <a:cs typeface="Cambria"/>
              </a:rPr>
              <a:t> </a:t>
            </a:r>
            <a:r>
              <a:rPr sz="2250" dirty="0">
                <a:solidFill>
                  <a:srgbClr val="829A7B"/>
                </a:solidFill>
                <a:latin typeface="Cambria"/>
                <a:cs typeface="Cambria"/>
              </a:rPr>
              <a:t>,</a:t>
            </a:r>
            <a:r>
              <a:rPr sz="2250" spc="290" dirty="0">
                <a:solidFill>
                  <a:srgbClr val="829A7B"/>
                </a:solidFill>
                <a:latin typeface="Cambria"/>
                <a:cs typeface="Cambria"/>
              </a:rPr>
              <a:t> </a:t>
            </a:r>
            <a:r>
              <a:rPr sz="2250" dirty="0">
                <a:latin typeface="Cambria"/>
                <a:cs typeface="Cambria"/>
              </a:rPr>
              <a:t>Peterpears</a:t>
            </a:r>
            <a:r>
              <a:rPr sz="2250" spc="325" dirty="0">
                <a:latin typeface="Cambria"/>
                <a:cs typeface="Cambria"/>
              </a:rPr>
              <a:t>  </a:t>
            </a:r>
            <a:r>
              <a:rPr sz="2250" dirty="0">
                <a:solidFill>
                  <a:srgbClr val="050505"/>
                </a:solidFill>
                <a:latin typeface="Cambria"/>
                <a:cs typeface="Cambria"/>
              </a:rPr>
              <a:t>(orange),</a:t>
            </a:r>
            <a:r>
              <a:rPr sz="2250" spc="434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250" dirty="0">
                <a:latin typeface="Cambria"/>
                <a:cs typeface="Cambria"/>
              </a:rPr>
              <a:t>Pricilla</a:t>
            </a:r>
            <a:r>
              <a:rPr sz="2250" spc="265" dirty="0">
                <a:latin typeface="Cambria"/>
                <a:cs typeface="Cambria"/>
              </a:rPr>
              <a:t> </a:t>
            </a:r>
            <a:r>
              <a:rPr sz="2250" dirty="0">
                <a:solidFill>
                  <a:srgbClr val="6E8969"/>
                </a:solidFill>
                <a:latin typeface="Cambria"/>
                <a:cs typeface="Cambria"/>
              </a:rPr>
              <a:t>(</a:t>
            </a:r>
            <a:r>
              <a:rPr sz="2250" spc="434" dirty="0">
                <a:solidFill>
                  <a:srgbClr val="6E8969"/>
                </a:solidFill>
                <a:latin typeface="Cambria"/>
                <a:cs typeface="Cambria"/>
              </a:rPr>
              <a:t> </a:t>
            </a:r>
            <a:r>
              <a:rPr sz="2250" dirty="0">
                <a:latin typeface="Cambria"/>
                <a:cs typeface="Cambria"/>
              </a:rPr>
              <a:t>white</a:t>
            </a:r>
            <a:r>
              <a:rPr sz="2250" spc="340" dirty="0">
                <a:latin typeface="Cambria"/>
                <a:cs typeface="Cambria"/>
              </a:rPr>
              <a:t> </a:t>
            </a:r>
            <a:r>
              <a:rPr sz="2250" spc="-295" dirty="0">
                <a:latin typeface="Cambria"/>
                <a:cs typeface="Cambria"/>
              </a:rPr>
              <a:t>&amp;</a:t>
            </a:r>
            <a:r>
              <a:rPr sz="2250" spc="425" dirty="0">
                <a:latin typeface="Cambria"/>
                <a:cs typeface="Cambria"/>
              </a:rPr>
              <a:t> </a:t>
            </a:r>
            <a:r>
              <a:rPr sz="2250" spc="-25" dirty="0">
                <a:latin typeface="Cambria"/>
                <a:cs typeface="Cambria"/>
              </a:rPr>
              <a:t>light </a:t>
            </a:r>
            <a:r>
              <a:rPr sz="2100" dirty="0">
                <a:latin typeface="Cambria"/>
                <a:cs typeface="Cambria"/>
              </a:rPr>
              <a:t>pink),</a:t>
            </a:r>
            <a:r>
              <a:rPr sz="2100" spc="24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Spic</a:t>
            </a:r>
            <a:r>
              <a:rPr sz="2100" spc="17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&amp;</a:t>
            </a:r>
            <a:r>
              <a:rPr sz="2100" spc="145" dirty="0">
                <a:solidFill>
                  <a:srgbClr val="050505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Span</a:t>
            </a:r>
            <a:r>
              <a:rPr sz="2100" spc="175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(orange</a:t>
            </a:r>
            <a:r>
              <a:rPr sz="2100" spc="325" dirty="0">
                <a:latin typeface="Cambria"/>
                <a:cs typeface="Cambria"/>
              </a:rPr>
              <a:t> </a:t>
            </a:r>
            <a:r>
              <a:rPr sz="2100" dirty="0">
                <a:solidFill>
                  <a:srgbClr val="001600"/>
                </a:solidFill>
                <a:latin typeface="Cambria"/>
                <a:cs typeface="Cambria"/>
              </a:rPr>
              <a:t>),</a:t>
            </a:r>
            <a:r>
              <a:rPr sz="2100" spc="155" dirty="0">
                <a:solidFill>
                  <a:srgbClr val="001600"/>
                </a:solidFill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Oscar</a:t>
            </a:r>
            <a:r>
              <a:rPr sz="2100" spc="130" dirty="0">
                <a:latin typeface="Cambria"/>
                <a:cs typeface="Cambria"/>
              </a:rPr>
              <a:t> </a:t>
            </a:r>
            <a:r>
              <a:rPr sz="2100" dirty="0">
                <a:latin typeface="Cambria"/>
                <a:cs typeface="Cambria"/>
              </a:rPr>
              <a:t>(red),</a:t>
            </a:r>
            <a:r>
              <a:rPr sz="2100" spc="229" dirty="0">
                <a:latin typeface="Cambria"/>
                <a:cs typeface="Cambria"/>
              </a:rPr>
              <a:t> </a:t>
            </a:r>
            <a:r>
              <a:rPr sz="2100" spc="50" dirty="0">
                <a:latin typeface="Cambria"/>
                <a:cs typeface="Cambria"/>
              </a:rPr>
              <a:t>White</a:t>
            </a:r>
            <a:r>
              <a:rPr sz="2100" spc="105" dirty="0">
                <a:latin typeface="Cambria"/>
                <a:cs typeface="Cambria"/>
              </a:rPr>
              <a:t> </a:t>
            </a:r>
            <a:r>
              <a:rPr sz="2100" spc="-10" dirty="0">
                <a:latin typeface="Cambria"/>
                <a:cs typeface="Cambria"/>
              </a:rPr>
              <a:t>Prosperity </a:t>
            </a:r>
            <a:r>
              <a:rPr sz="2100" dirty="0">
                <a:latin typeface="Cambria"/>
                <a:cs typeface="Cambria"/>
              </a:rPr>
              <a:t>(white),</a:t>
            </a:r>
            <a:r>
              <a:rPr sz="2100" spc="310" dirty="0"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Her</a:t>
            </a:r>
            <a:r>
              <a:rPr sz="2100" spc="160" dirty="0"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Majesty</a:t>
            </a:r>
            <a:r>
              <a:rPr sz="2100" spc="250" dirty="0"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24481F"/>
                </a:solidFill>
                <a:latin typeface="Cambria"/>
                <a:cs typeface="Cambria"/>
              </a:rPr>
              <a:t>(</a:t>
            </a:r>
            <a:r>
              <a:rPr sz="2100" spc="265" dirty="0">
                <a:solidFill>
                  <a:srgbClr val="24481F"/>
                </a:solidFill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050505"/>
                </a:solidFill>
                <a:latin typeface="Cambria"/>
                <a:cs typeface="Cambria"/>
              </a:rPr>
              <a:t>purple)</a:t>
            </a:r>
            <a:r>
              <a:rPr sz="2100" spc="260" dirty="0">
                <a:solidFill>
                  <a:srgbClr val="050505"/>
                </a:solidFill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1C3D13"/>
                </a:solidFill>
                <a:latin typeface="Cambria"/>
                <a:cs typeface="Cambria"/>
              </a:rPr>
              <a:t>,</a:t>
            </a:r>
            <a:r>
              <a:rPr sz="2100" dirty="0">
                <a:latin typeface="Cambria"/>
                <a:cs typeface="Cambria"/>
              </a:rPr>
              <a:t>Red</a:t>
            </a:r>
            <a:r>
              <a:rPr sz="2100" spc="204" dirty="0">
                <a:latin typeface="Cambria"/>
                <a:cs typeface="Cambria"/>
              </a:rPr>
              <a:t>  </a:t>
            </a:r>
            <a:r>
              <a:rPr sz="2100" dirty="0">
                <a:latin typeface="Cambria"/>
                <a:cs typeface="Cambria"/>
              </a:rPr>
              <a:t>candyman</a:t>
            </a:r>
            <a:r>
              <a:rPr sz="2100" spc="280" dirty="0">
                <a:latin typeface="Cambria"/>
                <a:cs typeface="Cambria"/>
              </a:rPr>
              <a:t>  </a:t>
            </a:r>
            <a:r>
              <a:rPr sz="2100" dirty="0">
                <a:solidFill>
                  <a:srgbClr val="1C1C1C"/>
                </a:solidFill>
                <a:latin typeface="Cambria"/>
                <a:cs typeface="Cambria"/>
              </a:rPr>
              <a:t>(</a:t>
            </a:r>
            <a:r>
              <a:rPr sz="2100" spc="260" dirty="0">
                <a:solidFill>
                  <a:srgbClr val="1C1C1C"/>
                </a:solidFill>
                <a:latin typeface="Cambria"/>
                <a:cs typeface="Cambria"/>
              </a:rPr>
              <a:t>  </a:t>
            </a:r>
            <a:r>
              <a:rPr sz="2100" spc="-20" dirty="0">
                <a:latin typeface="Cambria"/>
                <a:cs typeface="Cambria"/>
              </a:rPr>
              <a:t>rani </a:t>
            </a:r>
            <a:r>
              <a:rPr sz="2200" spc="-20" dirty="0">
                <a:latin typeface="Cambria"/>
                <a:cs typeface="Cambria"/>
              </a:rPr>
              <a:t>colour)</a:t>
            </a:r>
            <a:r>
              <a:rPr sz="2200" spc="110" dirty="0">
                <a:latin typeface="Cambria"/>
                <a:cs typeface="Cambria"/>
              </a:rPr>
              <a:t> </a:t>
            </a:r>
            <a:r>
              <a:rPr sz="2200" dirty="0">
                <a:solidFill>
                  <a:srgbClr val="181818"/>
                </a:solidFill>
                <a:latin typeface="Cambria"/>
                <a:cs typeface="Cambria"/>
              </a:rPr>
              <a:t>,</a:t>
            </a:r>
            <a:r>
              <a:rPr sz="2200" spc="50" dirty="0">
                <a:solidFill>
                  <a:srgbClr val="181818"/>
                </a:solidFill>
                <a:latin typeface="Cambria"/>
                <a:cs typeface="Cambria"/>
              </a:rPr>
              <a:t> </a:t>
            </a:r>
            <a:r>
              <a:rPr sz="2200" spc="-40" dirty="0">
                <a:latin typeface="Cambria"/>
                <a:cs typeface="Cambria"/>
              </a:rPr>
              <a:t>Dhannawanti</a:t>
            </a:r>
            <a:r>
              <a:rPr sz="2200" spc="160" dirty="0">
                <a:latin typeface="Cambria"/>
                <a:cs typeface="Cambria"/>
              </a:rPr>
              <a:t> </a:t>
            </a:r>
            <a:r>
              <a:rPr sz="2200" spc="-40" dirty="0">
                <a:latin typeface="Cambria"/>
                <a:cs typeface="Cambria"/>
              </a:rPr>
              <a:t>(purple),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dirty="0">
                <a:latin typeface="Cambria"/>
                <a:cs typeface="Cambria"/>
              </a:rPr>
              <a:t>Sunny</a:t>
            </a:r>
            <a:r>
              <a:rPr sz="2200" spc="10" dirty="0">
                <a:latin typeface="Cambria"/>
                <a:cs typeface="Cambria"/>
              </a:rPr>
              <a:t> </a:t>
            </a:r>
            <a:r>
              <a:rPr sz="2200" spc="-95" dirty="0">
                <a:latin typeface="Cambria"/>
                <a:cs typeface="Cambria"/>
              </a:rPr>
              <a:t>Boy</a:t>
            </a:r>
            <a:r>
              <a:rPr sz="2200" spc="-30" dirty="0">
                <a:latin typeface="Cambria"/>
                <a:cs typeface="Cambria"/>
              </a:rPr>
              <a:t> </a:t>
            </a:r>
            <a:r>
              <a:rPr sz="2200" spc="-10" dirty="0">
                <a:latin typeface="Cambria"/>
                <a:cs typeface="Cambria"/>
              </a:rPr>
              <a:t>(purple).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D43E2BD-1071-FF5A-8975-867F6BD672F3}"/>
              </a:ext>
            </a:extLst>
          </p:cNvPr>
          <p:cNvSpPr/>
          <p:nvPr/>
        </p:nvSpPr>
        <p:spPr>
          <a:xfrm flipH="1">
            <a:off x="4232" y="5665893"/>
            <a:ext cx="8094132" cy="4047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1593" dirty="0"/>
              <a:t>B.Sc. (Ag.) IV Sem.         (</a:t>
            </a:r>
            <a:r>
              <a:rPr lang="en-US" sz="1593" dirty="0"/>
              <a:t>Production Technology for Ornamental Crops, MAP and Landscaping</a:t>
            </a:r>
            <a:r>
              <a:rPr lang="en-IN" sz="1593" dirty="0"/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F6F3548C-D676-77BD-B75D-A828238179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0642" y="0"/>
            <a:ext cx="1327724" cy="4513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1714</Words>
  <Application>Microsoft Office PowerPoint</Application>
  <PresentationFormat>Custom</PresentationFormat>
  <Paragraphs>199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Calibri</vt:lpstr>
      <vt:lpstr>Cambria</vt:lpstr>
      <vt:lpstr>Consolas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Gladiofus is a very popular flowering plant in international cut flowei trade.</vt:lpstr>
      <vt:lpstr>Types and Classification</vt:lpstr>
      <vt:lpstr>PowerPoint Presentation</vt:lpstr>
      <vt:lpstr>) Face up:</vt:lpstr>
      <vt:lpstr>8) Double gladiolus:</vt:lpstr>
      <vt:lpstr>The most are....</vt:lpstr>
      <vt:lpstr>propagated through corm and cormels.</vt:lpstr>
      <vt:lpstr>PowerPoint Presentation</vt:lpstr>
      <vt:lpstr>CLIMATE:</vt:lpstr>
      <vt:lpstr>° Under North Indian condition the gladiolus is planted in the</vt:lpstr>
      <vt:lpstr>N t itiona Req i e en s</vt:lpstr>
      <vt:lpstr>Irrigation:</vt:lpstr>
      <vt:lpstr>Mulching:</vt:lpstr>
      <vt:lpstr>Earthing up:</vt:lpstr>
      <vt:lpstr>ement</vt:lpstr>
      <vt:lpstr>PowerPoint Presentation</vt:lpstr>
      <vt:lpstr>Pest:</vt:lpstr>
      <vt:lpstr>3.  Mites :  Mites also present in soil and attack the corms. They occur in hot season and damage leaves and buds which gave a pale appearance.</vt:lpstr>
      <vt:lpstr>For local market gladiolus is harvested when the lower</vt:lpstr>
      <vt:lpstr>PowerPoint Presentation</vt:lpstr>
      <vt:lpstr>|Grading</vt:lpstr>
      <vt:lpstr>Generally, the corms and cormels required 3o-3$ more days after harvest to get properly matured.</vt:lpstr>
      <vt:lpstr>After  that they are completely cleaned, graded at the size and packed in marketing  bags after mixed with bavistin powder.</vt:lpstr>
      <vt:lpstr>Pioper  storage of  corm  and cormels are very important , os otherwise storage rot of corm may occur due to fungal infection. Corms are stored in single iayers in wooden trays having a wire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Production technology of under protected conditions and gladiolus  </dc:title>
  <cp:lastModifiedBy>Mahendra</cp:lastModifiedBy>
  <cp:revision>10</cp:revision>
  <dcterms:created xsi:type="dcterms:W3CDTF">2024-04-17T07:53:13Z</dcterms:created>
  <dcterms:modified xsi:type="dcterms:W3CDTF">2024-04-17T09:18:48Z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2023-03-28T00:00:00Z</vt:filetime>
  </property>
  <property fmtid="{D5CDD505-2E9C-101B-9397-08002B2CF9AE}" pid="3" name="Producer">
    <vt:lpwstr>FPDF 1.84</vt:lpwstr>
  </property>
  <property fmtid="{D5CDD505-2E9C-101B-9397-08002B2CF9AE}" pid="4" name="LastSaved">
    <vt:filetime>2023-03-28T00:00:00Z</vt:filetime>
  </property>
</Properties>
</file>